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69" r:id="rId14"/>
    <p:sldId id="268" r:id="rId15"/>
    <p:sldId id="271" r:id="rId16"/>
    <p:sldId id="272" r:id="rId17"/>
    <p:sldId id="273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3" autoAdjust="0"/>
    <p:restoredTop sz="94660"/>
  </p:normalViewPr>
  <p:slideViewPr>
    <p:cSldViewPr>
      <p:cViewPr>
        <p:scale>
          <a:sx n="75" d="100"/>
          <a:sy n="75" d="100"/>
        </p:scale>
        <p:origin x="-52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A3E81A-83E7-493F-8C88-8D2117C37FE1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08F8785-EF78-4C48-8520-6AB7AA1C20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E414B1-3EDD-4292-A17B-9C2A3E165928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54F133-FABB-4D37-87DB-94D263CEE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cells/sca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 Things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Reproduction</a:t>
            </a:r>
          </a:p>
          <a:p>
            <a:pPr lvl="1" algn="just"/>
            <a:r>
              <a:rPr lang="en-US" dirty="0" smtClean="0"/>
              <a:t>Organisms can </a:t>
            </a:r>
            <a:r>
              <a:rPr lang="en-US" b="1" i="1" dirty="0" smtClean="0">
                <a:solidFill>
                  <a:srgbClr val="C00000"/>
                </a:solidFill>
              </a:rPr>
              <a:t>reproduce</a:t>
            </a:r>
            <a:r>
              <a:rPr lang="en-US" dirty="0" smtClean="0"/>
              <a:t> themselves, that is produce </a:t>
            </a:r>
            <a:r>
              <a:rPr lang="en-US" b="1" i="1" dirty="0" smtClean="0">
                <a:solidFill>
                  <a:srgbClr val="C00000"/>
                </a:solidFill>
              </a:rPr>
              <a:t>offspring</a:t>
            </a:r>
            <a:r>
              <a:rPr lang="en-US" dirty="0" smtClean="0"/>
              <a:t> that are identical, or very similar,  to the parent organism(s).</a:t>
            </a:r>
          </a:p>
          <a:p>
            <a:pPr lvl="2" algn="just"/>
            <a:r>
              <a:rPr lang="en-US" b="1" i="1" dirty="0" smtClean="0">
                <a:solidFill>
                  <a:srgbClr val="C00000"/>
                </a:solidFill>
              </a:rPr>
              <a:t>Asexual</a:t>
            </a:r>
          </a:p>
          <a:p>
            <a:pPr lvl="2" algn="just"/>
            <a:r>
              <a:rPr lang="en-US" b="1" i="1" dirty="0" smtClean="0">
                <a:solidFill>
                  <a:srgbClr val="C00000"/>
                </a:solidFill>
              </a:rPr>
              <a:t>Sexual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Comes From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organisms arise from organisms through the process of </a:t>
            </a:r>
            <a:r>
              <a:rPr lang="en-US" b="1" i="1" dirty="0" smtClean="0"/>
              <a:t>reproduction</a:t>
            </a:r>
          </a:p>
          <a:p>
            <a:pPr algn="just"/>
            <a:r>
              <a:rPr lang="en-US" b="1" dirty="0" smtClean="0"/>
              <a:t>Spontaneous Generation</a:t>
            </a:r>
          </a:p>
          <a:p>
            <a:pPr lvl="1" algn="just"/>
            <a:r>
              <a:rPr lang="en-US" dirty="0" smtClean="0"/>
              <a:t>Hundreds of years ago, it was believed that living things could arise from non-living sources</a:t>
            </a:r>
          </a:p>
          <a:p>
            <a:pPr lvl="1" algn="just"/>
            <a:r>
              <a:rPr lang="en-US" dirty="0" smtClean="0"/>
              <a:t>Examples: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Flies from rotting meat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Moths from clothing and rags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Mice from grain barrels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Comes From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Spontaneous Generation</a:t>
            </a:r>
          </a:p>
          <a:p>
            <a:pPr lvl="1" algn="just"/>
            <a:r>
              <a:rPr lang="en-US" b="1" dirty="0" smtClean="0"/>
              <a:t>Francisco </a:t>
            </a:r>
            <a:r>
              <a:rPr lang="en-US" b="1" dirty="0" err="1" smtClean="0"/>
              <a:t>Redi’s</a:t>
            </a:r>
            <a:r>
              <a:rPr lang="en-US" b="1" dirty="0" smtClean="0"/>
              <a:t> experiment</a:t>
            </a:r>
          </a:p>
          <a:p>
            <a:pPr lvl="2" algn="just"/>
            <a:r>
              <a:rPr lang="en-US" dirty="0" smtClean="0"/>
              <a:t>In 1668, designed one of the earliest documented </a:t>
            </a:r>
            <a:r>
              <a:rPr lang="en-US" b="1" i="1" dirty="0" smtClean="0">
                <a:solidFill>
                  <a:srgbClr val="FF0000"/>
                </a:solidFill>
              </a:rPr>
              <a:t>controlled</a:t>
            </a:r>
            <a:r>
              <a:rPr lang="en-US" dirty="0" smtClean="0"/>
              <a:t> experiments.  The results rejected the idea of spontaneous generation.</a:t>
            </a:r>
          </a:p>
          <a:p>
            <a:endParaRPr lang="en-US" dirty="0"/>
          </a:p>
        </p:txBody>
      </p:sp>
      <p:pic>
        <p:nvPicPr>
          <p:cNvPr id="1026" name="Picture 2" descr="E:\7th Grade Science\02 - cell theory\01-presentations\images &amp; webs\02-Redi experimen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599"/>
            <a:ext cx="6339842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Comes From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568952" cy="4495800"/>
          </a:xfrm>
        </p:spPr>
        <p:txBody>
          <a:bodyPr/>
          <a:lstStyle/>
          <a:p>
            <a:pPr algn="just"/>
            <a:r>
              <a:rPr lang="en-US" b="1" dirty="0" smtClean="0"/>
              <a:t>Spontaneous Generation</a:t>
            </a:r>
          </a:p>
          <a:p>
            <a:pPr lvl="1" algn="just"/>
            <a:r>
              <a:rPr lang="en-US" b="1" dirty="0" smtClean="0"/>
              <a:t>Louis Pasteur’s Experiment</a:t>
            </a:r>
          </a:p>
          <a:p>
            <a:pPr lvl="2" algn="just"/>
            <a:r>
              <a:rPr lang="en-US" dirty="0" smtClean="0"/>
              <a:t>In 1862, Pasteur designed some controlled experiments that finally rejected spontaneous generation.</a:t>
            </a:r>
          </a:p>
          <a:p>
            <a:pPr lvl="2" algn="just"/>
            <a:r>
              <a:rPr lang="en-US" dirty="0" smtClean="0"/>
              <a:t>He demonstrated that new bacteria will only appear in broth when produced by existing bacteria.</a:t>
            </a:r>
          </a:p>
          <a:p>
            <a:endParaRPr lang="en-US" dirty="0"/>
          </a:p>
        </p:txBody>
      </p:sp>
      <p:pic>
        <p:nvPicPr>
          <p:cNvPr id="1026" name="Picture 2" descr="I:\7th Grade Science\02 - cell theory\01-presentations\images &amp; webs\04-Pasteur experiment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632606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ALL</a:t>
            </a:r>
            <a:r>
              <a:rPr lang="en-US" dirty="0" smtClean="0"/>
              <a:t> living things have the same FOUR fundamental needs…</a:t>
            </a:r>
          </a:p>
          <a:p>
            <a:pPr lvl="1" algn="just"/>
            <a:r>
              <a:rPr lang="en-US" b="1" i="1" dirty="0" smtClean="0"/>
              <a:t>Water</a:t>
            </a:r>
          </a:p>
          <a:p>
            <a:pPr lvl="1" algn="just"/>
            <a:r>
              <a:rPr lang="en-US" b="1" i="1" dirty="0" smtClean="0"/>
              <a:t>Food</a:t>
            </a:r>
          </a:p>
          <a:p>
            <a:pPr lvl="1" algn="just"/>
            <a:r>
              <a:rPr lang="en-US" b="1" i="1" dirty="0" smtClean="0"/>
              <a:t>Living space</a:t>
            </a:r>
          </a:p>
          <a:p>
            <a:pPr lvl="1" algn="just"/>
            <a:r>
              <a:rPr lang="en-US" b="1" i="1" dirty="0" smtClean="0"/>
              <a:t>Stable internal environment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797552" cy="4495800"/>
          </a:xfrm>
        </p:spPr>
        <p:txBody>
          <a:bodyPr/>
          <a:lstStyle/>
          <a:p>
            <a:r>
              <a:rPr lang="en-US" b="1" dirty="0" smtClean="0"/>
              <a:t>Need for water…</a:t>
            </a:r>
          </a:p>
          <a:p>
            <a:pPr lvl="1"/>
            <a:r>
              <a:rPr lang="en-US" i="1" dirty="0" smtClean="0"/>
              <a:t>Obtain chemicals from surroundings (ex: oxygen)</a:t>
            </a:r>
          </a:p>
          <a:p>
            <a:pPr lvl="1"/>
            <a:r>
              <a:rPr lang="en-US" i="1" dirty="0" smtClean="0"/>
              <a:t>Break down food</a:t>
            </a:r>
          </a:p>
          <a:p>
            <a:pPr lvl="1"/>
            <a:r>
              <a:rPr lang="en-US" i="1" dirty="0" smtClean="0"/>
              <a:t>Transport substances within their bodies</a:t>
            </a:r>
          </a:p>
          <a:p>
            <a:pPr lvl="1"/>
            <a:r>
              <a:rPr lang="en-US" i="1" dirty="0" smtClean="0"/>
              <a:t>reproduction</a:t>
            </a:r>
            <a:endParaRPr lang="en-US" i="1" dirty="0"/>
          </a:p>
        </p:txBody>
      </p:sp>
      <p:pic>
        <p:nvPicPr>
          <p:cNvPr id="2050" name="Picture 2" descr="I:\7th Grade Science\02 - cell theory\01-presentations\images &amp; webs\05-water li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76400"/>
            <a:ext cx="3327831" cy="2286000"/>
          </a:xfrm>
          <a:prstGeom prst="rect">
            <a:avLst/>
          </a:prstGeom>
          <a:noFill/>
        </p:spPr>
      </p:pic>
      <p:pic>
        <p:nvPicPr>
          <p:cNvPr id="2051" name="Picture 3" descr="I:\7th Grade Science\02 - cell theory\01-presentations\images &amp; webs\06-water transpor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26043"/>
            <a:ext cx="2743200" cy="2731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178552" cy="5029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100" b="1" dirty="0" smtClean="0"/>
              <a:t>Need for Food…</a:t>
            </a:r>
            <a:endParaRPr lang="en-US" sz="3100" dirty="0" smtClean="0"/>
          </a:p>
          <a:p>
            <a:pPr lvl="1" algn="just"/>
            <a:r>
              <a:rPr lang="en-US" dirty="0" smtClean="0"/>
              <a:t>Energy source</a:t>
            </a:r>
          </a:p>
          <a:p>
            <a:pPr lvl="1" algn="just"/>
            <a:r>
              <a:rPr lang="en-US" b="1" i="1" dirty="0" err="1" smtClean="0">
                <a:solidFill>
                  <a:srgbClr val="C00000"/>
                </a:solidFill>
              </a:rPr>
              <a:t>Autotrophs</a:t>
            </a:r>
            <a:r>
              <a:rPr lang="en-US" dirty="0" smtClean="0"/>
              <a:t> – organisms that use an external energy source (</a:t>
            </a:r>
            <a:r>
              <a:rPr lang="en-US" i="1" dirty="0" smtClean="0">
                <a:solidFill>
                  <a:srgbClr val="002060"/>
                </a:solidFill>
              </a:rPr>
              <a:t>like the sun</a:t>
            </a:r>
            <a:r>
              <a:rPr lang="en-US" dirty="0" smtClean="0"/>
              <a:t>) to make their own food </a:t>
            </a:r>
            <a:r>
              <a:rPr lang="en-US" dirty="0" smtClean="0">
                <a:solidFill>
                  <a:srgbClr val="002060"/>
                </a:solidFill>
              </a:rPr>
              <a:t>(e.g. </a:t>
            </a:r>
            <a:r>
              <a:rPr lang="en-US" i="1" dirty="0" smtClean="0">
                <a:solidFill>
                  <a:srgbClr val="002060"/>
                </a:solidFill>
              </a:rPr>
              <a:t>green plants, and blue-green algae</a:t>
            </a:r>
            <a:r>
              <a:rPr lang="en-US" dirty="0" smtClean="0"/>
              <a:t>)</a:t>
            </a:r>
          </a:p>
          <a:p>
            <a:pPr lvl="1" algn="just"/>
            <a:r>
              <a:rPr lang="en-US" b="1" i="1" dirty="0" err="1" smtClean="0">
                <a:solidFill>
                  <a:srgbClr val="C00000"/>
                </a:solidFill>
              </a:rPr>
              <a:t>Heterotrophs</a:t>
            </a:r>
            <a:r>
              <a:rPr lang="en-US" dirty="0" smtClean="0"/>
              <a:t> – organisms that cannot make their own food.  </a:t>
            </a:r>
            <a:r>
              <a:rPr lang="en-US" dirty="0" err="1" smtClean="0"/>
              <a:t>Heterotrophs</a:t>
            </a:r>
            <a:r>
              <a:rPr lang="en-US" dirty="0" smtClean="0"/>
              <a:t> consume </a:t>
            </a:r>
            <a:r>
              <a:rPr lang="en-US" dirty="0" err="1" smtClean="0"/>
              <a:t>autotrophs</a:t>
            </a:r>
            <a:r>
              <a:rPr lang="en-US" dirty="0" smtClean="0"/>
              <a:t>, or consume other </a:t>
            </a:r>
            <a:r>
              <a:rPr lang="en-US" dirty="0" err="1" smtClean="0"/>
              <a:t>heterotrophs</a:t>
            </a:r>
            <a:r>
              <a:rPr lang="en-US" dirty="0" smtClean="0"/>
              <a:t> that eat </a:t>
            </a:r>
            <a:r>
              <a:rPr lang="en-US" dirty="0" err="1" smtClean="0"/>
              <a:t>autotrophs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2060"/>
                </a:solidFill>
              </a:rPr>
              <a:t>e.g. </a:t>
            </a:r>
            <a:r>
              <a:rPr lang="en-US" i="1" dirty="0" smtClean="0">
                <a:solidFill>
                  <a:srgbClr val="002060"/>
                </a:solidFill>
              </a:rPr>
              <a:t>animals, fungi, and slime molds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I:\7th Grade Science\02 - cell theory\01-presentations\images &amp; webs\07-autotro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95450"/>
            <a:ext cx="3124200" cy="2343150"/>
          </a:xfrm>
          <a:prstGeom prst="rect">
            <a:avLst/>
          </a:prstGeom>
          <a:noFill/>
        </p:spPr>
      </p:pic>
      <p:pic>
        <p:nvPicPr>
          <p:cNvPr id="3075" name="Picture 3" descr="I:\7th Grade Science\02 - cell theory\01-presentations\images &amp; webs\08-Heterotrop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67200"/>
            <a:ext cx="320756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Need for Living Space…</a:t>
            </a:r>
          </a:p>
          <a:p>
            <a:pPr marL="594360" lvl="2" indent="-320040" algn="just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600" dirty="0" smtClean="0"/>
              <a:t>All organisms need a place to live that provides food, water, and shelter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Need for Stable “Internal” Conditions</a:t>
            </a: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Homeostasis</a:t>
            </a:r>
            <a:r>
              <a:rPr lang="en-US" dirty="0" smtClean="0"/>
              <a:t> – ability of organisms to maintain stable conditions </a:t>
            </a:r>
            <a:r>
              <a:rPr lang="en-US" b="1" u="sng" dirty="0" smtClean="0"/>
              <a:t>inside</a:t>
            </a:r>
            <a:r>
              <a:rPr lang="en-US" dirty="0" smtClean="0"/>
              <a:t> their bodies (</a:t>
            </a:r>
            <a:r>
              <a:rPr lang="en-US" dirty="0" smtClean="0">
                <a:solidFill>
                  <a:srgbClr val="002060"/>
                </a:solidFill>
              </a:rPr>
              <a:t>e.g. </a:t>
            </a:r>
            <a:r>
              <a:rPr lang="en-US" i="1" dirty="0" smtClean="0">
                <a:solidFill>
                  <a:srgbClr val="002060"/>
                </a:solidFill>
              </a:rPr>
              <a:t>temperature, oxygen level, &amp; water level</a:t>
            </a:r>
            <a:r>
              <a:rPr lang="en-US" dirty="0" smtClean="0"/>
              <a:t>), despite the conditions of their surrounding environment.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Characteristics of Living Things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Life Comes From Life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Needs of Living Things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Section-1:  What is Life?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ALL</a:t>
            </a:r>
            <a:r>
              <a:rPr lang="en-US" dirty="0" smtClean="0"/>
              <a:t> living things, or organisms, share several important characteristics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have a </a:t>
            </a:r>
            <a:r>
              <a:rPr lang="en-US" b="1" i="1" dirty="0" smtClean="0"/>
              <a:t>cellular</a:t>
            </a:r>
            <a:r>
              <a:rPr lang="en-US" dirty="0" smtClean="0"/>
              <a:t> organization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contain similar </a:t>
            </a:r>
            <a:r>
              <a:rPr lang="en-US" b="1" i="1" dirty="0" smtClean="0"/>
              <a:t>chemicals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use </a:t>
            </a:r>
            <a:r>
              <a:rPr lang="en-US" b="1" i="1" dirty="0" smtClean="0"/>
              <a:t>energy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</a:t>
            </a:r>
            <a:r>
              <a:rPr lang="en-US" b="1" i="1" dirty="0" smtClean="0"/>
              <a:t>respond</a:t>
            </a:r>
            <a:r>
              <a:rPr lang="en-US" dirty="0" smtClean="0"/>
              <a:t> to their surroundings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</a:t>
            </a:r>
            <a:r>
              <a:rPr lang="en-US" b="1" i="1" dirty="0" smtClean="0"/>
              <a:t>grow</a:t>
            </a:r>
            <a:r>
              <a:rPr lang="en-US" dirty="0" smtClean="0"/>
              <a:t> and </a:t>
            </a:r>
            <a:r>
              <a:rPr lang="en-US" b="1" i="1" dirty="0" smtClean="0"/>
              <a:t>develop</a:t>
            </a:r>
          </a:p>
          <a:p>
            <a:pPr marL="880110" lvl="1" indent="-514350" algn="just">
              <a:buFont typeface="+mj-lt"/>
              <a:buAutoNum type="arabicParenR"/>
            </a:pPr>
            <a:r>
              <a:rPr lang="en-US" dirty="0" smtClean="0"/>
              <a:t>They </a:t>
            </a:r>
            <a:r>
              <a:rPr lang="en-US" b="1" i="1" dirty="0" smtClean="0"/>
              <a:t>reproduce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Cellular Organization</a:t>
            </a:r>
          </a:p>
          <a:p>
            <a:pPr lvl="1" algn="just"/>
            <a:r>
              <a:rPr lang="en-US" b="1" dirty="0" smtClean="0"/>
              <a:t>ALL</a:t>
            </a:r>
            <a:r>
              <a:rPr lang="en-US" dirty="0" smtClean="0"/>
              <a:t> organisms are made of </a:t>
            </a:r>
            <a:r>
              <a:rPr lang="en-US" b="1" i="1" dirty="0" smtClean="0"/>
              <a:t>cells</a:t>
            </a:r>
          </a:p>
          <a:p>
            <a:pPr lvl="1" algn="just"/>
            <a:r>
              <a:rPr lang="en-US" dirty="0" smtClean="0"/>
              <a:t>A </a:t>
            </a:r>
            <a:r>
              <a:rPr lang="en-US" b="1" i="1" dirty="0" smtClean="0"/>
              <a:t>cell</a:t>
            </a:r>
            <a:r>
              <a:rPr lang="en-US" dirty="0" smtClean="0"/>
              <a:t> is the extremely small, basic unit of structure and function in an organism</a:t>
            </a:r>
          </a:p>
          <a:p>
            <a:pPr lvl="1" algn="just"/>
            <a:r>
              <a:rPr lang="en-US" dirty="0" smtClean="0"/>
              <a:t>Size of </a:t>
            </a:r>
            <a:r>
              <a:rPr lang="en-US" dirty="0" smtClean="0">
                <a:hlinkClick r:id="rId2"/>
              </a:rPr>
              <a:t>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pPr algn="just"/>
            <a:r>
              <a:rPr lang="en-US" b="1" dirty="0" smtClean="0"/>
              <a:t>Cellular Organization</a:t>
            </a:r>
          </a:p>
          <a:p>
            <a:pPr lvl="1" algn="just"/>
            <a:r>
              <a:rPr lang="en-US" b="1" i="1" dirty="0" smtClean="0"/>
              <a:t>Unicellular organisms </a:t>
            </a:r>
            <a:r>
              <a:rPr lang="en-US" dirty="0" smtClean="0"/>
              <a:t>– are composed of only one cell, e.g. </a:t>
            </a:r>
            <a:r>
              <a:rPr lang="en-US" b="1" i="1" dirty="0" smtClean="0">
                <a:solidFill>
                  <a:srgbClr val="C00000"/>
                </a:solidFill>
              </a:rPr>
              <a:t>bacteria</a:t>
            </a:r>
          </a:p>
          <a:p>
            <a:pPr lvl="1" algn="just"/>
            <a:r>
              <a:rPr lang="en-US" b="1" i="1" dirty="0" err="1" smtClean="0"/>
              <a:t>Multicellular</a:t>
            </a:r>
            <a:r>
              <a:rPr lang="en-US" b="1" i="1" dirty="0" smtClean="0"/>
              <a:t> organisms </a:t>
            </a:r>
            <a:r>
              <a:rPr lang="en-US" dirty="0" smtClean="0"/>
              <a:t>– are composed of many cells that are specialized in function, e.g. humans have </a:t>
            </a:r>
            <a:r>
              <a:rPr lang="en-US" b="1" i="1" dirty="0" smtClean="0">
                <a:solidFill>
                  <a:srgbClr val="C00000"/>
                </a:solidFill>
              </a:rPr>
              <a:t>muscle</a:t>
            </a:r>
            <a:r>
              <a:rPr lang="en-US" dirty="0" smtClean="0"/>
              <a:t> cells, </a:t>
            </a:r>
            <a:r>
              <a:rPr lang="en-US" b="1" i="1" dirty="0" smtClean="0">
                <a:solidFill>
                  <a:srgbClr val="C00000"/>
                </a:solidFill>
              </a:rPr>
              <a:t>blood</a:t>
            </a:r>
            <a:r>
              <a:rPr lang="en-US" dirty="0" smtClean="0"/>
              <a:t> cells, </a:t>
            </a:r>
            <a:r>
              <a:rPr lang="en-US" b="1" i="1" dirty="0" smtClean="0">
                <a:solidFill>
                  <a:srgbClr val="C00000"/>
                </a:solidFill>
              </a:rPr>
              <a:t>nerve</a:t>
            </a:r>
            <a:r>
              <a:rPr lang="en-US" dirty="0" smtClean="0"/>
              <a:t> cells, etc.</a:t>
            </a:r>
          </a:p>
          <a:p>
            <a:endParaRPr lang="en-US" dirty="0"/>
          </a:p>
        </p:txBody>
      </p:sp>
      <p:pic>
        <p:nvPicPr>
          <p:cNvPr id="1026" name="Picture 2" descr="I:\7th Grade Science\02 - cell theory\01-presentations\images\01-procary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819401" cy="323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The Chemicals of Life…</a:t>
            </a:r>
          </a:p>
          <a:p>
            <a:pPr lvl="1" algn="just"/>
            <a:r>
              <a:rPr lang="en-US" dirty="0" smtClean="0"/>
              <a:t>The cells of all living things are composed of chemicals</a:t>
            </a:r>
          </a:p>
          <a:p>
            <a:pPr lvl="2" algn="just"/>
            <a:r>
              <a:rPr lang="en-US" dirty="0" smtClean="0">
                <a:solidFill>
                  <a:srgbClr val="C00000"/>
                </a:solidFill>
              </a:rPr>
              <a:t>Water</a:t>
            </a:r>
          </a:p>
          <a:p>
            <a:pPr lvl="2" algn="just"/>
            <a:r>
              <a:rPr lang="en-US" dirty="0" smtClean="0">
                <a:solidFill>
                  <a:srgbClr val="C00000"/>
                </a:solidFill>
              </a:rPr>
              <a:t>Carbohydrates</a:t>
            </a:r>
          </a:p>
          <a:p>
            <a:pPr lvl="2" algn="just"/>
            <a:r>
              <a:rPr lang="en-US" dirty="0" smtClean="0">
                <a:solidFill>
                  <a:srgbClr val="C00000"/>
                </a:solidFill>
              </a:rPr>
              <a:t>Proteins</a:t>
            </a:r>
          </a:p>
          <a:p>
            <a:pPr lvl="2" algn="just"/>
            <a:r>
              <a:rPr lang="en-US" dirty="0" smtClean="0">
                <a:solidFill>
                  <a:srgbClr val="C00000"/>
                </a:solidFill>
              </a:rPr>
              <a:t>Lipids</a:t>
            </a:r>
          </a:p>
          <a:p>
            <a:pPr lvl="2" algn="just"/>
            <a:r>
              <a:rPr lang="en-US" dirty="0" smtClean="0">
                <a:solidFill>
                  <a:srgbClr val="C00000"/>
                </a:solidFill>
              </a:rPr>
              <a:t>Nucleic acids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Use Energy</a:t>
            </a:r>
          </a:p>
          <a:p>
            <a:pPr lvl="1" algn="just"/>
            <a:r>
              <a:rPr lang="en-US" dirty="0" smtClean="0"/>
              <a:t>The cells of organisms constantly use energy to perform the functions that living things must do.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Move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Repair parts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Reproduce</a:t>
            </a:r>
          </a:p>
          <a:p>
            <a:pPr lvl="2" algn="just"/>
            <a:r>
              <a:rPr lang="en-US" i="1" dirty="0" smtClean="0">
                <a:solidFill>
                  <a:srgbClr val="C00000"/>
                </a:solidFill>
              </a:rPr>
              <a:t>Conduct nerve impulses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Respond to Surroundings</a:t>
            </a:r>
          </a:p>
          <a:p>
            <a:pPr lvl="1" algn="just"/>
            <a:r>
              <a:rPr lang="en-US" dirty="0" smtClean="0"/>
              <a:t>All organisms </a:t>
            </a:r>
            <a:r>
              <a:rPr lang="en-US" b="1" i="1" dirty="0" smtClean="0"/>
              <a:t>respond</a:t>
            </a:r>
            <a:r>
              <a:rPr lang="en-US" dirty="0" smtClean="0"/>
              <a:t>, or </a:t>
            </a:r>
            <a:r>
              <a:rPr lang="en-US" b="1" i="1" dirty="0" smtClean="0"/>
              <a:t>react</a:t>
            </a:r>
            <a:r>
              <a:rPr lang="en-US" dirty="0" smtClean="0"/>
              <a:t> to changes in their external and/or internal environments (called </a:t>
            </a:r>
            <a:r>
              <a:rPr lang="en-US" b="1" i="1" dirty="0" smtClean="0"/>
              <a:t>stimuli</a:t>
            </a:r>
            <a:r>
              <a:rPr lang="en-US" dirty="0" smtClean="0"/>
              <a:t> {singular is </a:t>
            </a:r>
            <a:r>
              <a:rPr lang="en-US" b="1" i="1" dirty="0" smtClean="0"/>
              <a:t>stimulus</a:t>
            </a:r>
            <a:r>
              <a:rPr lang="en-US" dirty="0" smtClean="0"/>
              <a:t>})</a:t>
            </a:r>
          </a:p>
          <a:p>
            <a:pPr lvl="2" algn="just"/>
            <a:r>
              <a:rPr lang="en-US" sz="2400" dirty="0" smtClean="0"/>
              <a:t>Ex</a:t>
            </a:r>
            <a:r>
              <a:rPr lang="en-US" dirty="0" smtClean="0"/>
              <a:t>: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Temperature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Light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Sound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Force</a:t>
            </a:r>
          </a:p>
          <a:p>
            <a:pPr lvl="3" algn="just"/>
            <a:r>
              <a:rPr lang="en-US" sz="2200" i="1" dirty="0" smtClean="0">
                <a:solidFill>
                  <a:srgbClr val="C00000"/>
                </a:solidFill>
              </a:rPr>
              <a:t>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4495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STIMULUS             RESPONSE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91200" y="47244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Growth and Development</a:t>
            </a: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Growth</a:t>
            </a:r>
            <a:r>
              <a:rPr lang="en-US" dirty="0" smtClean="0"/>
              <a:t> – process of increasing in size</a:t>
            </a:r>
          </a:p>
          <a:p>
            <a:pPr lvl="1" algn="just"/>
            <a:r>
              <a:rPr lang="en-US" b="1" i="1" dirty="0" smtClean="0">
                <a:solidFill>
                  <a:srgbClr val="C00000"/>
                </a:solidFill>
              </a:rPr>
              <a:t>Development</a:t>
            </a:r>
            <a:r>
              <a:rPr lang="en-US" dirty="0" smtClean="0"/>
              <a:t> – process of change as organism ages and becomes more complex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197</TotalTime>
  <Words>600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Text Chapter 2</vt:lpstr>
      <vt:lpstr>Section-1:  What is Life?</vt:lpstr>
      <vt:lpstr>The Characteristics of Living Things</vt:lpstr>
      <vt:lpstr>The Characteristics of Living Things</vt:lpstr>
      <vt:lpstr>The Characteristics of Living Things</vt:lpstr>
      <vt:lpstr>The Characteristics of Living Things</vt:lpstr>
      <vt:lpstr>The Characteristics of Living Things</vt:lpstr>
      <vt:lpstr>The Characteristics of Living Things</vt:lpstr>
      <vt:lpstr>The Characteristics of Living Things</vt:lpstr>
      <vt:lpstr>The Characteristics of Living Things</vt:lpstr>
      <vt:lpstr>Life Comes From Life</vt:lpstr>
      <vt:lpstr>Life Comes From Life</vt:lpstr>
      <vt:lpstr>Life Comes From Life</vt:lpstr>
      <vt:lpstr>The Needs of Living Things</vt:lpstr>
      <vt:lpstr>The Needs of Living Things</vt:lpstr>
      <vt:lpstr>The Needs of Living Things</vt:lpstr>
      <vt:lpstr>The Needs of Living Things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Chapter 2</dc:title>
  <dc:creator>Administrator</dc:creator>
  <cp:lastModifiedBy>administrator</cp:lastModifiedBy>
  <cp:revision>36</cp:revision>
  <dcterms:created xsi:type="dcterms:W3CDTF">2011-10-03T13:32:16Z</dcterms:created>
  <dcterms:modified xsi:type="dcterms:W3CDTF">2011-10-11T18:59:57Z</dcterms:modified>
</cp:coreProperties>
</file>