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13" autoAdjust="0"/>
    <p:restoredTop sz="94660"/>
  </p:normalViewPr>
  <p:slideViewPr>
    <p:cSldViewPr>
      <p:cViewPr>
        <p:scale>
          <a:sx n="75" d="100"/>
          <a:sy n="75" d="100"/>
        </p:scale>
        <p:origin x="-4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9A3E81A-83E7-493F-8C88-8D2117C37FE1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08F8785-EF78-4C48-8520-6AB7AA1C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E414B1-3EDD-4292-A17B-9C2A3E165928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Chapter 2 (</a:t>
            </a:r>
            <a:r>
              <a:rPr lang="en-US" sz="3600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Living Things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 &amp; 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lvl="1" algn="just"/>
            <a:r>
              <a:rPr lang="en-US" b="1" dirty="0" smtClean="0"/>
              <a:t>Domain - Bacteria</a:t>
            </a:r>
            <a:r>
              <a:rPr lang="en-US" dirty="0" smtClean="0"/>
              <a:t> (*</a:t>
            </a:r>
            <a:r>
              <a:rPr lang="en-US" i="1" dirty="0" smtClean="0"/>
              <a:t>also called </a:t>
            </a:r>
            <a:r>
              <a:rPr lang="en-US" b="1" i="1" dirty="0" err="1" smtClean="0"/>
              <a:t>Eubacteria</a:t>
            </a:r>
            <a:r>
              <a:rPr lang="en-US" dirty="0" smtClean="0"/>
              <a:t>)</a:t>
            </a:r>
          </a:p>
          <a:p>
            <a:pPr lvl="2" algn="just"/>
            <a:r>
              <a:rPr lang="en-US" b="1" i="1" dirty="0" smtClean="0"/>
              <a:t>Unicellular</a:t>
            </a:r>
          </a:p>
          <a:p>
            <a:pPr lvl="2" algn="just"/>
            <a:r>
              <a:rPr lang="en-US" dirty="0" smtClean="0"/>
              <a:t>Some are </a:t>
            </a:r>
            <a:r>
              <a:rPr lang="en-US" b="1" i="1" dirty="0" err="1" smtClean="0"/>
              <a:t>autotrophs</a:t>
            </a:r>
            <a:r>
              <a:rPr lang="en-US" dirty="0" smtClean="0"/>
              <a:t>, some are </a:t>
            </a:r>
            <a:r>
              <a:rPr lang="en-US" b="1" i="1" dirty="0" err="1" smtClean="0"/>
              <a:t>heterotrophs</a:t>
            </a:r>
            <a:endParaRPr lang="en-US" b="1" i="1" dirty="0" smtClean="0"/>
          </a:p>
          <a:p>
            <a:pPr lvl="2" algn="just"/>
            <a:r>
              <a:rPr lang="en-US" b="1" i="1" dirty="0" smtClean="0"/>
              <a:t>Prokaryotes</a:t>
            </a:r>
            <a:r>
              <a:rPr lang="en-US" dirty="0" smtClean="0"/>
              <a:t> – meaning their cells are called </a:t>
            </a:r>
            <a:r>
              <a:rPr lang="en-US" b="1" i="1" dirty="0" smtClean="0"/>
              <a:t>prokaryotic</a:t>
            </a:r>
          </a:p>
          <a:p>
            <a:pPr lvl="3" algn="just"/>
            <a:r>
              <a:rPr lang="en-US" sz="2200" i="1" dirty="0" smtClean="0"/>
              <a:t>*</a:t>
            </a:r>
            <a:r>
              <a:rPr lang="en-US" sz="2200" i="1" u="sng" dirty="0" smtClean="0"/>
              <a:t>No nucleus </a:t>
            </a:r>
            <a:r>
              <a:rPr lang="en-US" sz="2200" i="1" dirty="0" smtClean="0"/>
              <a:t>– nucleic acids not contained in a nucleus</a:t>
            </a:r>
          </a:p>
          <a:p>
            <a:pPr lvl="1" algn="just"/>
            <a:endParaRPr lang="en-US" dirty="0" smtClean="0"/>
          </a:p>
        </p:txBody>
      </p:sp>
      <p:pic>
        <p:nvPicPr>
          <p:cNvPr id="1026" name="Picture 2" descr="I:\7th Grade Science\02 - cell theory\01-presentations\images &amp; webs\12-ecoli prokaryotic c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10000"/>
            <a:ext cx="3838791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46482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E. Coli </a:t>
            </a:r>
            <a:r>
              <a:rPr lang="en-US" sz="2400" dirty="0" smtClean="0"/>
              <a:t>bacteria</a:t>
            </a:r>
          </a:p>
          <a:p>
            <a:pPr algn="ctr"/>
            <a:r>
              <a:rPr lang="en-US" sz="2400" dirty="0" smtClean="0"/>
              <a:t>reproducing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 &amp; 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lvl="1" algn="just"/>
            <a:r>
              <a:rPr lang="en-US" b="1" dirty="0" smtClean="0"/>
              <a:t>Domain - </a:t>
            </a:r>
            <a:r>
              <a:rPr lang="en-US" b="1" dirty="0" err="1" smtClean="0"/>
              <a:t>Archaea</a:t>
            </a:r>
            <a:endParaRPr lang="en-US" b="1" dirty="0" smtClean="0"/>
          </a:p>
          <a:p>
            <a:pPr lvl="2" algn="just"/>
            <a:r>
              <a:rPr lang="en-US" dirty="0" smtClean="0"/>
              <a:t>Exist in extreme environments – “</a:t>
            </a:r>
            <a:r>
              <a:rPr lang="en-US" b="1" i="1" dirty="0" err="1" smtClean="0"/>
              <a:t>extremophiles</a:t>
            </a:r>
            <a:r>
              <a:rPr lang="en-US" dirty="0" smtClean="0"/>
              <a:t>”</a:t>
            </a:r>
          </a:p>
          <a:p>
            <a:pPr lvl="3" algn="just"/>
            <a:r>
              <a:rPr lang="en-US" sz="2200" i="1" dirty="0" smtClean="0">
                <a:solidFill>
                  <a:srgbClr val="C00000"/>
                </a:solidFill>
              </a:rPr>
              <a:t>Deep-ocean volcanic vents</a:t>
            </a:r>
          </a:p>
          <a:p>
            <a:pPr lvl="3" algn="just"/>
            <a:r>
              <a:rPr lang="en-US" sz="2200" i="1" dirty="0" smtClean="0">
                <a:solidFill>
                  <a:srgbClr val="C00000"/>
                </a:solidFill>
              </a:rPr>
              <a:t>Volcanic hot springs</a:t>
            </a:r>
          </a:p>
          <a:p>
            <a:pPr lvl="3" algn="just"/>
            <a:r>
              <a:rPr lang="en-US" sz="2200" i="1" dirty="0" smtClean="0">
                <a:solidFill>
                  <a:srgbClr val="C00000"/>
                </a:solidFill>
              </a:rPr>
              <a:t>Extremely salty water</a:t>
            </a:r>
          </a:p>
          <a:p>
            <a:pPr lvl="3" algn="just"/>
            <a:r>
              <a:rPr lang="en-US" sz="2200" i="1" dirty="0" smtClean="0">
                <a:solidFill>
                  <a:srgbClr val="C00000"/>
                </a:solidFill>
              </a:rPr>
              <a:t>Guts of cows!</a:t>
            </a:r>
          </a:p>
          <a:p>
            <a:pPr lvl="2" algn="just"/>
            <a:r>
              <a:rPr lang="en-US" b="1" i="1" dirty="0" smtClean="0"/>
              <a:t>Unicellular</a:t>
            </a:r>
          </a:p>
          <a:p>
            <a:pPr lvl="2" algn="just"/>
            <a:r>
              <a:rPr lang="en-US" b="1" i="1" dirty="0" smtClean="0"/>
              <a:t>Prokaryotes</a:t>
            </a:r>
          </a:p>
          <a:p>
            <a:pPr lvl="2" algn="just"/>
            <a:r>
              <a:rPr lang="en-US" dirty="0" smtClean="0"/>
              <a:t>Some are </a:t>
            </a:r>
            <a:r>
              <a:rPr lang="en-US" b="1" i="1" dirty="0" err="1" smtClean="0"/>
              <a:t>autotrophs</a:t>
            </a:r>
            <a:r>
              <a:rPr lang="en-US" dirty="0" smtClean="0"/>
              <a:t>, some are </a:t>
            </a:r>
            <a:r>
              <a:rPr lang="en-US" b="1" i="1" dirty="0" err="1" smtClean="0"/>
              <a:t>heterotrophs</a:t>
            </a:r>
            <a:endParaRPr lang="en-US" b="1" i="1" dirty="0" smtClean="0"/>
          </a:p>
          <a:p>
            <a:pPr lvl="2" algn="just"/>
            <a:r>
              <a:rPr lang="en-US" dirty="0" smtClean="0"/>
              <a:t>*</a:t>
            </a:r>
            <a:r>
              <a:rPr lang="en-US" i="1" dirty="0" smtClean="0"/>
              <a:t>Cells are structurally and chemically different from bacteria</a:t>
            </a:r>
          </a:p>
        </p:txBody>
      </p:sp>
      <p:pic>
        <p:nvPicPr>
          <p:cNvPr id="1026" name="Picture 2" descr="E:\7th Grade Science\02 - cell theory\01-presentations\images &amp; webs\13-halobacteria archaeal c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22490"/>
            <a:ext cx="2636838" cy="2363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err="1" smtClean="0"/>
              <a:t>Eukarya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All organisms in this domain are made of </a:t>
            </a:r>
            <a:r>
              <a:rPr lang="en-US" b="1" i="1" dirty="0" smtClean="0"/>
              <a:t>eukaryotic</a:t>
            </a:r>
            <a:r>
              <a:rPr lang="en-US" dirty="0" smtClean="0"/>
              <a:t> cells (</a:t>
            </a:r>
            <a:r>
              <a:rPr lang="en-US" i="1" dirty="0" smtClean="0"/>
              <a:t>thus they are </a:t>
            </a:r>
            <a:r>
              <a:rPr lang="en-US" b="1" i="1" dirty="0" smtClean="0"/>
              <a:t>eukaryotes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All eukaryotic cells have a </a:t>
            </a:r>
            <a:r>
              <a:rPr lang="en-US" b="1" i="1" dirty="0" smtClean="0"/>
              <a:t>nucleus</a:t>
            </a:r>
            <a:r>
              <a:rPr lang="en-US" dirty="0" smtClean="0"/>
              <a:t> which contains its nucleic acids.</a:t>
            </a:r>
          </a:p>
          <a:p>
            <a:pPr algn="just"/>
            <a:r>
              <a:rPr lang="en-US" dirty="0" smtClean="0"/>
              <a:t>Divided into four </a:t>
            </a:r>
            <a:r>
              <a:rPr lang="en-US" b="1" i="1" dirty="0" smtClean="0"/>
              <a:t>kingdoms</a:t>
            </a:r>
            <a:r>
              <a:rPr lang="en-US" dirty="0" smtClean="0"/>
              <a:t>:</a:t>
            </a:r>
          </a:p>
          <a:p>
            <a:pPr lvl="1" algn="just"/>
            <a:r>
              <a:rPr lang="en-US" b="1" i="1" dirty="0" err="1" smtClean="0">
                <a:solidFill>
                  <a:srgbClr val="C00000"/>
                </a:solidFill>
              </a:rPr>
              <a:t>Protists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lvl="1" algn="just"/>
            <a:r>
              <a:rPr lang="en-US" b="1" i="1" dirty="0" smtClean="0">
                <a:solidFill>
                  <a:srgbClr val="C00000"/>
                </a:solidFill>
              </a:rPr>
              <a:t>Fungi</a:t>
            </a:r>
          </a:p>
          <a:p>
            <a:pPr lvl="1" algn="just"/>
            <a:r>
              <a:rPr lang="en-US" b="1" i="1" dirty="0" smtClean="0">
                <a:solidFill>
                  <a:srgbClr val="C00000"/>
                </a:solidFill>
              </a:rPr>
              <a:t>Plants</a:t>
            </a:r>
          </a:p>
          <a:p>
            <a:pPr lvl="1" algn="just"/>
            <a:r>
              <a:rPr lang="en-US" b="1" i="1" dirty="0" smtClean="0">
                <a:solidFill>
                  <a:srgbClr val="C00000"/>
                </a:solidFill>
              </a:rPr>
              <a:t>Animals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err="1" smtClean="0"/>
              <a:t>Eukarya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Protists</a:t>
            </a:r>
            <a:endParaRPr lang="en-US" b="1" dirty="0" smtClean="0"/>
          </a:p>
          <a:p>
            <a:pPr lvl="1" algn="just"/>
            <a:r>
              <a:rPr lang="en-US" dirty="0" smtClean="0"/>
              <a:t>Most are </a:t>
            </a:r>
            <a:r>
              <a:rPr lang="en-US" b="1" i="1" dirty="0" smtClean="0"/>
              <a:t>unicellular</a:t>
            </a:r>
            <a:r>
              <a:rPr lang="en-US" dirty="0" smtClean="0"/>
              <a:t> (</a:t>
            </a:r>
            <a:r>
              <a:rPr lang="en-US" i="1" dirty="0" smtClean="0"/>
              <a:t>paramecium</a:t>
            </a:r>
            <a:r>
              <a:rPr lang="en-US" dirty="0" smtClean="0"/>
              <a:t>, </a:t>
            </a:r>
            <a:r>
              <a:rPr lang="en-US" i="1" dirty="0" smtClean="0"/>
              <a:t>amoeba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Some are </a:t>
            </a:r>
            <a:r>
              <a:rPr lang="en-US" b="1" i="1" dirty="0" smtClean="0"/>
              <a:t>colonial</a:t>
            </a:r>
            <a:r>
              <a:rPr lang="en-US" dirty="0" smtClean="0"/>
              <a:t>, or large </a:t>
            </a:r>
            <a:r>
              <a:rPr lang="en-US" b="1" i="1" dirty="0" err="1" smtClean="0"/>
              <a:t>multicellular</a:t>
            </a:r>
            <a:r>
              <a:rPr lang="en-US" dirty="0" smtClean="0"/>
              <a:t> organisms (</a:t>
            </a:r>
            <a:r>
              <a:rPr lang="en-US" i="1" dirty="0" smtClean="0"/>
              <a:t>seaweed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Both </a:t>
            </a:r>
            <a:r>
              <a:rPr lang="en-US" b="1" i="1" dirty="0" smtClean="0"/>
              <a:t>autotrophic</a:t>
            </a:r>
            <a:r>
              <a:rPr lang="en-US" dirty="0" smtClean="0"/>
              <a:t> and </a:t>
            </a:r>
            <a:r>
              <a:rPr lang="en-US" b="1" i="1" dirty="0" smtClean="0"/>
              <a:t>heterotrophic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Fungi</a:t>
            </a:r>
          </a:p>
          <a:p>
            <a:pPr lvl="1" algn="just"/>
            <a:r>
              <a:rPr lang="en-US" dirty="0" smtClean="0"/>
              <a:t>Most are </a:t>
            </a:r>
            <a:r>
              <a:rPr lang="en-US" b="1" i="1" dirty="0" err="1" smtClean="0"/>
              <a:t>multicellular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mushrooms</a:t>
            </a:r>
            <a:r>
              <a:rPr lang="en-US" dirty="0" smtClean="0"/>
              <a:t>, </a:t>
            </a:r>
            <a:r>
              <a:rPr lang="en-US" i="1" dirty="0" smtClean="0"/>
              <a:t>molds</a:t>
            </a:r>
            <a:r>
              <a:rPr lang="en-US" dirty="0" smtClean="0"/>
              <a:t>, </a:t>
            </a:r>
            <a:r>
              <a:rPr lang="en-US" i="1" dirty="0" smtClean="0"/>
              <a:t>mildews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Few are </a:t>
            </a:r>
            <a:r>
              <a:rPr lang="en-US" b="1" i="1" dirty="0" smtClean="0"/>
              <a:t>unicellular</a:t>
            </a:r>
            <a:r>
              <a:rPr lang="en-US" dirty="0" smtClean="0"/>
              <a:t> (</a:t>
            </a:r>
            <a:r>
              <a:rPr lang="en-US" i="1" dirty="0" smtClean="0"/>
              <a:t>yeast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ALL  are </a:t>
            </a:r>
            <a:r>
              <a:rPr lang="en-US" b="1" i="1" dirty="0" smtClean="0"/>
              <a:t>heterotrophic</a:t>
            </a:r>
            <a:r>
              <a:rPr lang="en-US" dirty="0" smtClean="0"/>
              <a:t>, and most live on land</a:t>
            </a:r>
          </a:p>
          <a:p>
            <a:pPr lvl="1"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err="1" smtClean="0"/>
              <a:t>Eukarya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Plants</a:t>
            </a:r>
          </a:p>
          <a:p>
            <a:pPr lvl="1" algn="just"/>
            <a:r>
              <a:rPr lang="en-US" dirty="0" smtClean="0"/>
              <a:t>ALL are </a:t>
            </a:r>
            <a:r>
              <a:rPr lang="en-US" b="1" i="1" dirty="0" err="1" smtClean="0"/>
              <a:t>multicellular</a:t>
            </a:r>
            <a:r>
              <a:rPr lang="en-US" dirty="0" smtClean="0"/>
              <a:t>, &amp; most live on land</a:t>
            </a:r>
          </a:p>
          <a:p>
            <a:pPr lvl="1" algn="just"/>
            <a:r>
              <a:rPr lang="en-US" dirty="0" smtClean="0"/>
              <a:t>ALL  are </a:t>
            </a:r>
            <a:r>
              <a:rPr lang="en-US" b="1" i="1" dirty="0" smtClean="0"/>
              <a:t>autotrophic</a:t>
            </a:r>
            <a:r>
              <a:rPr lang="en-US" dirty="0" smtClean="0"/>
              <a:t> (perform </a:t>
            </a:r>
            <a:r>
              <a:rPr lang="en-US" i="1" dirty="0" smtClean="0"/>
              <a:t>photosynthesis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*Main food source for the Earth’s heterotrophic organisms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Animals</a:t>
            </a:r>
          </a:p>
          <a:p>
            <a:pPr lvl="1" algn="just"/>
            <a:r>
              <a:rPr lang="en-US" dirty="0" smtClean="0"/>
              <a:t>ALL are </a:t>
            </a:r>
            <a:r>
              <a:rPr lang="en-US" b="1" i="1" dirty="0" err="1" smtClean="0"/>
              <a:t>multicellular</a:t>
            </a:r>
            <a:endParaRPr lang="en-US" b="1" i="1" dirty="0" smtClean="0"/>
          </a:p>
          <a:p>
            <a:pPr lvl="1" algn="just"/>
            <a:r>
              <a:rPr lang="en-US" dirty="0" smtClean="0"/>
              <a:t>ALL are </a:t>
            </a:r>
            <a:r>
              <a:rPr lang="en-US" b="1" i="1" dirty="0" smtClean="0"/>
              <a:t>heterotrophic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6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Why Do Scientists Classify?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Naming System of Linnaeus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Levels of Classification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Domains and Kingdoms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Domain </a:t>
            </a:r>
            <a:r>
              <a:rPr lang="en-US" dirty="0" err="1" smtClean="0"/>
              <a:t>Eukarya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Section-2:  Classifying Organisms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Scientists Classify?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Classification</a:t>
            </a:r>
          </a:p>
          <a:p>
            <a:pPr lvl="1" algn="just"/>
            <a:r>
              <a:rPr lang="en-US" i="1" dirty="0" smtClean="0"/>
              <a:t>Process of grouping things based on their similarities</a:t>
            </a:r>
          </a:p>
          <a:p>
            <a:pPr lvl="1" algn="just"/>
            <a:r>
              <a:rPr lang="en-US" i="1" dirty="0" smtClean="0"/>
              <a:t>Scientists classify living things so that the organisms are easier to study</a:t>
            </a:r>
          </a:p>
          <a:p>
            <a:pPr algn="just"/>
            <a:r>
              <a:rPr lang="en-US" b="1" dirty="0" smtClean="0"/>
              <a:t>Taxonomy</a:t>
            </a:r>
          </a:p>
          <a:p>
            <a:pPr lvl="1" algn="just"/>
            <a:r>
              <a:rPr lang="en-US" i="1" dirty="0" smtClean="0"/>
              <a:t>The scientific study of how organisms are classified</a:t>
            </a:r>
          </a:p>
          <a:p>
            <a:pPr lvl="1" algn="just"/>
            <a:r>
              <a:rPr lang="en-US" i="1" dirty="0" smtClean="0"/>
              <a:t>Involves naming organisms according to how they are classified</a:t>
            </a:r>
          </a:p>
          <a:p>
            <a:pPr lvl="1" algn="just"/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Naming System of Linnaeus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pPr algn="just"/>
            <a:r>
              <a:rPr lang="en-US" b="1" dirty="0" err="1" smtClean="0"/>
              <a:t>Carolus</a:t>
            </a:r>
            <a:r>
              <a:rPr lang="en-US" b="1" dirty="0" smtClean="0"/>
              <a:t> Linnaeus (1750’s)</a:t>
            </a:r>
          </a:p>
          <a:p>
            <a:pPr lvl="1" algn="just"/>
            <a:r>
              <a:rPr lang="en-US" i="1" dirty="0" smtClean="0"/>
              <a:t>Classified organisms according to their observable features (e.g. body parts like # of legs, or wings)</a:t>
            </a:r>
          </a:p>
          <a:p>
            <a:pPr lvl="1" algn="just"/>
            <a:r>
              <a:rPr lang="en-US" b="1" dirty="0" smtClean="0"/>
              <a:t>“Binomial Nomenclature”</a:t>
            </a:r>
          </a:p>
          <a:p>
            <a:pPr lvl="2" algn="just"/>
            <a:r>
              <a:rPr lang="en-US" sz="2400" dirty="0" smtClean="0"/>
              <a:t>Each organism was given a unique, two-part scientific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Naming System of Linnaeus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 algn="just"/>
            <a:r>
              <a:rPr lang="en-US" sz="2400" b="1" i="1" dirty="0" smtClean="0"/>
              <a:t>Genus</a:t>
            </a:r>
          </a:p>
          <a:p>
            <a:pPr lvl="3" algn="just"/>
            <a:r>
              <a:rPr lang="en-US" sz="2200" dirty="0" smtClean="0"/>
              <a:t>First name – general group of similar organisms</a:t>
            </a:r>
          </a:p>
          <a:p>
            <a:pPr lvl="3" algn="just"/>
            <a:r>
              <a:rPr lang="en-US" sz="2200" dirty="0" smtClean="0"/>
              <a:t>Ex – </a:t>
            </a:r>
            <a:r>
              <a:rPr lang="en-US" sz="2200" b="1" i="1" dirty="0" err="1" smtClean="0"/>
              <a:t>Canis</a:t>
            </a:r>
            <a:r>
              <a:rPr lang="en-US" sz="2200" dirty="0" smtClean="0"/>
              <a:t> is the genus that wolves, </a:t>
            </a:r>
            <a:r>
              <a:rPr lang="en-US" sz="2200" dirty="0" err="1" smtClean="0"/>
              <a:t>dingos</a:t>
            </a:r>
            <a:r>
              <a:rPr lang="en-US" sz="2200" dirty="0" smtClean="0"/>
              <a:t>, and domestic dogs belong to</a:t>
            </a:r>
          </a:p>
          <a:p>
            <a:pPr lvl="2" algn="just"/>
            <a:r>
              <a:rPr lang="en-US" sz="2400" b="1" i="1" dirty="0" smtClean="0"/>
              <a:t>Species</a:t>
            </a:r>
          </a:p>
          <a:p>
            <a:pPr lvl="3" algn="just"/>
            <a:r>
              <a:rPr lang="en-US" sz="2100" dirty="0" smtClean="0"/>
              <a:t>Second name – for a distinctive feature of each organism</a:t>
            </a:r>
          </a:p>
          <a:p>
            <a:pPr lvl="3" algn="just"/>
            <a:r>
              <a:rPr lang="en-US" sz="2100" dirty="0" smtClean="0"/>
              <a:t>Ex – </a:t>
            </a:r>
            <a:r>
              <a:rPr lang="en-US" sz="2100" b="1" i="1" dirty="0" err="1" smtClean="0"/>
              <a:t>Canis</a:t>
            </a:r>
            <a:r>
              <a:rPr lang="en-US" sz="2100" b="1" i="1" dirty="0" smtClean="0"/>
              <a:t> </a:t>
            </a:r>
            <a:r>
              <a:rPr lang="en-US" sz="2100" b="1" i="1" dirty="0" err="1" smtClean="0"/>
              <a:t>Domesticus</a:t>
            </a:r>
            <a:r>
              <a:rPr lang="en-US" sz="2100" b="1" i="1" dirty="0" smtClean="0"/>
              <a:t> </a:t>
            </a:r>
            <a:r>
              <a:rPr lang="en-US" sz="2100" dirty="0" smtClean="0"/>
              <a:t>is the genus and species name for all of the breeds of the domestic dog.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Naming System of Linnaeus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524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GENUS</a:t>
            </a:r>
          </a:p>
          <a:p>
            <a:pPr algn="ctr"/>
            <a:r>
              <a:rPr lang="en-US" sz="2200" i="1" dirty="0" smtClean="0"/>
              <a:t>FELIS</a:t>
            </a:r>
            <a:endParaRPr lang="en-US" sz="2200" i="1" dirty="0"/>
          </a:p>
        </p:txBody>
      </p:sp>
      <p:cxnSp>
        <p:nvCxnSpPr>
          <p:cNvPr id="9" name="Straight Arrow Connector 8"/>
          <p:cNvCxnSpPr>
            <a:endCxn id="17" idx="2"/>
          </p:cNvCxnSpPr>
          <p:nvPr/>
        </p:nvCxnSpPr>
        <p:spPr>
          <a:xfrm rot="10800000">
            <a:off x="1714500" y="5002888"/>
            <a:ext cx="2247900" cy="7883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382293" y="5523707"/>
            <a:ext cx="533402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53000" y="5105400"/>
            <a:ext cx="25146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5867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SPECIES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45720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CONCOLOR</a:t>
            </a:r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3657600" y="47244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MARMORATA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6781800" y="4572000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DOMESTICUS</a:t>
            </a:r>
            <a:endParaRPr lang="en-US" sz="2200" dirty="0"/>
          </a:p>
        </p:txBody>
      </p:sp>
      <p:pic>
        <p:nvPicPr>
          <p:cNvPr id="5" name="Picture 2" descr="I:\7th Grade Science\02 - cell theory\01-presentations\images &amp; webs\09-pu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2438400"/>
            <a:ext cx="3031332" cy="2020888"/>
          </a:xfrm>
          <a:prstGeom prst="rect">
            <a:avLst/>
          </a:prstGeom>
          <a:noFill/>
        </p:spPr>
      </p:pic>
      <p:pic>
        <p:nvPicPr>
          <p:cNvPr id="6" name="Picture 3" descr="I:\7th Grade Science\02 - cell theory\01-presentations\images &amp; webs\10-marbled c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362200"/>
            <a:ext cx="2133600" cy="2407065"/>
          </a:xfrm>
          <a:prstGeom prst="rect">
            <a:avLst/>
          </a:prstGeom>
          <a:noFill/>
        </p:spPr>
      </p:pic>
      <p:pic>
        <p:nvPicPr>
          <p:cNvPr id="7" name="Picture 4" descr="I:\7th Grade Science\02 - cell theory\01-presentations\images &amp; webs\11-domestic c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284442"/>
            <a:ext cx="2191416" cy="223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7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pPr algn="just"/>
            <a:r>
              <a:rPr lang="en-US" sz="3200" b="1" i="1" u="sng" dirty="0" smtClean="0"/>
              <a:t>Domain</a:t>
            </a:r>
            <a:r>
              <a:rPr lang="en-US" sz="3200" b="1" i="1" dirty="0" smtClean="0"/>
              <a:t>  </a:t>
            </a:r>
            <a:r>
              <a:rPr lang="en-US" sz="3200" dirty="0" smtClean="0"/>
              <a:t>(</a:t>
            </a:r>
            <a:r>
              <a:rPr lang="en-US" sz="3200" i="1" dirty="0" smtClean="0">
                <a:solidFill>
                  <a:srgbClr val="C00000"/>
                </a:solidFill>
              </a:rPr>
              <a:t>highest, largest group</a:t>
            </a:r>
            <a:r>
              <a:rPr lang="en-US" sz="3200" dirty="0" smtClean="0"/>
              <a:t>)</a:t>
            </a:r>
          </a:p>
          <a:p>
            <a:pPr lvl="1" algn="just"/>
            <a:r>
              <a:rPr lang="en-US" sz="3000" dirty="0" smtClean="0"/>
              <a:t>There are </a:t>
            </a:r>
            <a:r>
              <a:rPr lang="en-US" sz="3000" b="1" i="1" u="sng" dirty="0" smtClean="0"/>
              <a:t>kingdoms</a:t>
            </a:r>
            <a:r>
              <a:rPr lang="en-US" sz="3000" dirty="0" smtClean="0"/>
              <a:t> within each </a:t>
            </a:r>
            <a:r>
              <a:rPr lang="en-US" sz="3000" b="1" i="1" dirty="0" smtClean="0"/>
              <a:t>domain</a:t>
            </a:r>
          </a:p>
          <a:p>
            <a:pPr lvl="2" algn="just"/>
            <a:r>
              <a:rPr lang="en-US" sz="2800" dirty="0" smtClean="0"/>
              <a:t>There are </a:t>
            </a:r>
            <a:r>
              <a:rPr lang="en-US" sz="2800" b="1" i="1" u="sng" dirty="0" smtClean="0"/>
              <a:t>phyla</a:t>
            </a:r>
            <a:r>
              <a:rPr lang="en-US" sz="2800" dirty="0" smtClean="0"/>
              <a:t> within each </a:t>
            </a:r>
            <a:r>
              <a:rPr lang="en-US" sz="2800" b="1" i="1" dirty="0" smtClean="0"/>
              <a:t>kingdom</a:t>
            </a:r>
          </a:p>
          <a:p>
            <a:pPr lvl="3" algn="just"/>
            <a:r>
              <a:rPr lang="en-US" sz="2600" dirty="0" smtClean="0"/>
              <a:t>There are </a:t>
            </a:r>
            <a:r>
              <a:rPr lang="en-US" sz="2600" b="1" i="1" u="sng" dirty="0" smtClean="0"/>
              <a:t>classes</a:t>
            </a:r>
            <a:r>
              <a:rPr lang="en-US" sz="2600" dirty="0" smtClean="0"/>
              <a:t> within each </a:t>
            </a:r>
            <a:r>
              <a:rPr lang="en-US" sz="2600" b="1" i="1" dirty="0" smtClean="0"/>
              <a:t>phylum</a:t>
            </a:r>
          </a:p>
          <a:p>
            <a:pPr lvl="4" algn="just"/>
            <a:r>
              <a:rPr lang="en-US" sz="2400" dirty="0" smtClean="0"/>
              <a:t>There are </a:t>
            </a:r>
            <a:r>
              <a:rPr lang="en-US" sz="2400" b="1" i="1" u="sng" dirty="0" smtClean="0"/>
              <a:t>orders</a:t>
            </a:r>
            <a:r>
              <a:rPr lang="en-US" sz="2400" dirty="0" smtClean="0"/>
              <a:t> within each </a:t>
            </a:r>
            <a:r>
              <a:rPr lang="en-US" sz="2400" b="1" i="1" dirty="0" smtClean="0"/>
              <a:t>class</a:t>
            </a:r>
          </a:p>
          <a:p>
            <a:pPr lvl="5" algn="just"/>
            <a:r>
              <a:rPr lang="en-US" sz="2200" dirty="0" smtClean="0"/>
              <a:t>There are </a:t>
            </a:r>
            <a:r>
              <a:rPr lang="en-US" sz="2200" b="1" i="1" u="sng" dirty="0" smtClean="0"/>
              <a:t>families</a:t>
            </a:r>
            <a:r>
              <a:rPr lang="en-US" sz="2200" dirty="0" smtClean="0"/>
              <a:t> within each </a:t>
            </a:r>
            <a:r>
              <a:rPr lang="en-US" sz="2200" b="1" i="1" dirty="0" smtClean="0"/>
              <a:t>order</a:t>
            </a:r>
          </a:p>
          <a:p>
            <a:pPr lvl="6" algn="just"/>
            <a:r>
              <a:rPr lang="en-US" sz="2200" dirty="0" smtClean="0"/>
              <a:t>There are one or more </a:t>
            </a:r>
            <a:r>
              <a:rPr lang="en-US" sz="2200" b="1" i="1" u="sng" dirty="0" smtClean="0"/>
              <a:t>genera</a:t>
            </a:r>
            <a:r>
              <a:rPr lang="en-US" sz="2200" dirty="0" smtClean="0"/>
              <a:t> in each </a:t>
            </a:r>
            <a:r>
              <a:rPr lang="en-US" sz="2200" b="1" i="1" dirty="0" smtClean="0"/>
              <a:t>family</a:t>
            </a:r>
          </a:p>
          <a:p>
            <a:pPr lvl="7" algn="just"/>
            <a:r>
              <a:rPr lang="en-US" sz="2200" dirty="0" smtClean="0"/>
              <a:t>There are one or more </a:t>
            </a:r>
            <a:r>
              <a:rPr lang="en-US" sz="2200" b="1" i="1" u="sng" dirty="0" smtClean="0"/>
              <a:t>species</a:t>
            </a:r>
            <a:r>
              <a:rPr lang="en-US" sz="2200" dirty="0" smtClean="0"/>
              <a:t> in each </a:t>
            </a:r>
            <a:r>
              <a:rPr lang="en-US" sz="2200" b="1" i="1" dirty="0" smtClean="0"/>
              <a:t>genus</a:t>
            </a:r>
            <a:endParaRPr lang="en-US" sz="2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8006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(</a:t>
            </a:r>
            <a:r>
              <a:rPr lang="en-US" sz="2200" i="1" dirty="0" smtClean="0">
                <a:solidFill>
                  <a:srgbClr val="C00000"/>
                </a:solidFill>
              </a:rPr>
              <a:t>lowest, smallest level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7912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How many levels of classification are there?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full classification of humans is the following…</a:t>
            </a:r>
          </a:p>
          <a:p>
            <a:pPr lvl="2" algn="just"/>
            <a:r>
              <a:rPr lang="en-US" sz="2600" dirty="0" smtClean="0">
                <a:solidFill>
                  <a:srgbClr val="0070C0"/>
                </a:solidFill>
              </a:rPr>
              <a:t>Domain</a:t>
            </a:r>
            <a:r>
              <a:rPr lang="en-US" sz="2600" dirty="0" smtClean="0"/>
              <a:t> – </a:t>
            </a:r>
            <a:r>
              <a:rPr lang="en-US" sz="2600" i="1" dirty="0" err="1" smtClean="0">
                <a:solidFill>
                  <a:srgbClr val="C00000"/>
                </a:solidFill>
              </a:rPr>
              <a:t>Eukarya</a:t>
            </a:r>
            <a:endParaRPr lang="en-US" sz="2600" i="1" dirty="0" smtClean="0">
              <a:solidFill>
                <a:srgbClr val="C00000"/>
              </a:solidFill>
            </a:endParaRPr>
          </a:p>
          <a:p>
            <a:pPr lvl="3" algn="just"/>
            <a:r>
              <a:rPr lang="en-US" sz="2500" dirty="0" smtClean="0">
                <a:solidFill>
                  <a:srgbClr val="0070C0"/>
                </a:solidFill>
              </a:rPr>
              <a:t>Kingdom</a:t>
            </a:r>
            <a:r>
              <a:rPr lang="en-US" sz="2500" dirty="0" smtClean="0"/>
              <a:t> – </a:t>
            </a:r>
            <a:r>
              <a:rPr lang="en-US" sz="2500" i="1" dirty="0" err="1" smtClean="0">
                <a:solidFill>
                  <a:srgbClr val="C00000"/>
                </a:solidFill>
              </a:rPr>
              <a:t>Animalia</a:t>
            </a:r>
            <a:endParaRPr lang="en-US" sz="2500" i="1" dirty="0" smtClean="0">
              <a:solidFill>
                <a:srgbClr val="C00000"/>
              </a:solidFill>
            </a:endParaRPr>
          </a:p>
          <a:p>
            <a:pPr lvl="4" algn="just"/>
            <a:r>
              <a:rPr lang="en-US" sz="2400" dirty="0" smtClean="0">
                <a:solidFill>
                  <a:srgbClr val="0070C0"/>
                </a:solidFill>
              </a:rPr>
              <a:t>Phylum</a:t>
            </a:r>
            <a:r>
              <a:rPr lang="en-US" sz="2400" dirty="0" smtClean="0"/>
              <a:t> – </a:t>
            </a:r>
            <a:r>
              <a:rPr lang="en-US" sz="2400" i="1" dirty="0" err="1" smtClean="0">
                <a:solidFill>
                  <a:srgbClr val="C00000"/>
                </a:solidFill>
              </a:rPr>
              <a:t>Chordata</a:t>
            </a:r>
            <a:r>
              <a:rPr lang="en-US" sz="2400" dirty="0" smtClean="0"/>
              <a:t> (*</a:t>
            </a:r>
            <a:r>
              <a:rPr lang="en-US" sz="2400" dirty="0" smtClean="0">
                <a:solidFill>
                  <a:srgbClr val="0070C0"/>
                </a:solidFill>
              </a:rPr>
              <a:t>sub-phylum</a:t>
            </a:r>
            <a:r>
              <a:rPr lang="en-US" sz="2400" dirty="0" smtClean="0"/>
              <a:t> – </a:t>
            </a:r>
            <a:r>
              <a:rPr lang="en-US" sz="2400" i="1" dirty="0" smtClean="0">
                <a:solidFill>
                  <a:srgbClr val="C00000"/>
                </a:solidFill>
              </a:rPr>
              <a:t>vertebrata</a:t>
            </a:r>
            <a:r>
              <a:rPr lang="en-US" sz="2400" dirty="0" smtClean="0"/>
              <a:t>)</a:t>
            </a:r>
          </a:p>
          <a:p>
            <a:pPr lvl="5" algn="just"/>
            <a:r>
              <a:rPr lang="en-US" sz="2300" dirty="0" smtClean="0">
                <a:solidFill>
                  <a:srgbClr val="0070C0"/>
                </a:solidFill>
              </a:rPr>
              <a:t>Class</a:t>
            </a:r>
            <a:r>
              <a:rPr lang="en-US" sz="2300" dirty="0" smtClean="0"/>
              <a:t> – </a:t>
            </a:r>
            <a:r>
              <a:rPr lang="en-US" sz="2300" i="1" dirty="0" err="1" smtClean="0">
                <a:solidFill>
                  <a:srgbClr val="C00000"/>
                </a:solidFill>
              </a:rPr>
              <a:t>Mammalia</a:t>
            </a:r>
            <a:endParaRPr lang="en-US" sz="2300" i="1" dirty="0" smtClean="0">
              <a:solidFill>
                <a:srgbClr val="C00000"/>
              </a:solidFill>
            </a:endParaRPr>
          </a:p>
          <a:p>
            <a:pPr lvl="6" algn="just"/>
            <a:r>
              <a:rPr lang="en-US" sz="2200" dirty="0" smtClean="0">
                <a:solidFill>
                  <a:srgbClr val="0070C0"/>
                </a:solidFill>
              </a:rPr>
              <a:t>Order</a:t>
            </a:r>
            <a:r>
              <a:rPr lang="en-US" sz="2200" dirty="0" smtClean="0"/>
              <a:t> – </a:t>
            </a:r>
            <a:r>
              <a:rPr lang="en-US" sz="2200" i="1" dirty="0" smtClean="0">
                <a:solidFill>
                  <a:srgbClr val="C00000"/>
                </a:solidFill>
              </a:rPr>
              <a:t>Primates</a:t>
            </a:r>
          </a:p>
          <a:p>
            <a:pPr lvl="7" algn="just"/>
            <a:r>
              <a:rPr lang="en-US" sz="2200" dirty="0" smtClean="0">
                <a:solidFill>
                  <a:srgbClr val="0070C0"/>
                </a:solidFill>
              </a:rPr>
              <a:t>Family</a:t>
            </a:r>
            <a:r>
              <a:rPr lang="en-US" sz="2200" dirty="0" smtClean="0"/>
              <a:t> – </a:t>
            </a:r>
            <a:r>
              <a:rPr lang="en-US" sz="2200" i="1" dirty="0" err="1" smtClean="0">
                <a:solidFill>
                  <a:srgbClr val="C00000"/>
                </a:solidFill>
              </a:rPr>
              <a:t>Hominidae</a:t>
            </a:r>
            <a:endParaRPr lang="en-US" sz="2200" i="1" dirty="0" smtClean="0">
              <a:solidFill>
                <a:srgbClr val="C00000"/>
              </a:solidFill>
            </a:endParaRPr>
          </a:p>
          <a:p>
            <a:pPr lvl="8" algn="just"/>
            <a:r>
              <a:rPr lang="en-US" sz="2200" dirty="0" smtClean="0">
                <a:solidFill>
                  <a:srgbClr val="0070C0"/>
                </a:solidFill>
              </a:rPr>
              <a:t>Genus</a:t>
            </a:r>
            <a:r>
              <a:rPr lang="en-US" sz="2200" dirty="0" smtClean="0"/>
              <a:t> – </a:t>
            </a:r>
            <a:r>
              <a:rPr lang="en-US" sz="2200" i="1" dirty="0" smtClean="0">
                <a:solidFill>
                  <a:srgbClr val="C00000"/>
                </a:solidFill>
              </a:rPr>
              <a:t>Homo</a:t>
            </a:r>
          </a:p>
          <a:p>
            <a:pPr lvl="8" algn="just"/>
            <a:r>
              <a:rPr lang="en-US" sz="2200" dirty="0" smtClean="0">
                <a:solidFill>
                  <a:srgbClr val="0070C0"/>
                </a:solidFill>
              </a:rPr>
              <a:t>Species</a:t>
            </a:r>
            <a:r>
              <a:rPr lang="en-US" sz="2200" dirty="0" smtClean="0"/>
              <a:t> – </a:t>
            </a:r>
            <a:r>
              <a:rPr lang="en-US" sz="2200" i="1" dirty="0" smtClean="0">
                <a:solidFill>
                  <a:srgbClr val="C00000"/>
                </a:solidFill>
              </a:rPr>
              <a:t>Sapiens </a:t>
            </a:r>
            <a:endParaRPr lang="en-US" sz="2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 &amp; 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The Three Domains</a:t>
            </a:r>
          </a:p>
          <a:p>
            <a:pPr lvl="1" algn="just"/>
            <a:r>
              <a:rPr lang="en-US" b="1" dirty="0" smtClean="0"/>
              <a:t>Domains </a:t>
            </a:r>
            <a:r>
              <a:rPr lang="en-US" dirty="0" smtClean="0"/>
              <a:t>are separated by cell type</a:t>
            </a:r>
          </a:p>
          <a:p>
            <a:pPr lvl="1" algn="just"/>
            <a:r>
              <a:rPr lang="en-US" b="1" dirty="0" smtClean="0"/>
              <a:t>Kingdoms</a:t>
            </a:r>
            <a:r>
              <a:rPr lang="en-US" dirty="0" smtClean="0"/>
              <a:t> are separated by </a:t>
            </a:r>
            <a:r>
              <a:rPr lang="en-US" b="1" i="1" dirty="0" err="1" smtClean="0"/>
              <a:t>autotrophs</a:t>
            </a:r>
            <a:r>
              <a:rPr lang="en-US" dirty="0" smtClean="0"/>
              <a:t> and </a:t>
            </a:r>
            <a:r>
              <a:rPr lang="en-US" b="1" i="1" dirty="0" err="1" smtClean="0"/>
              <a:t>heterotrophs</a:t>
            </a:r>
            <a:r>
              <a:rPr lang="en-US" dirty="0" smtClean="0"/>
              <a:t>, and whether they are </a:t>
            </a:r>
            <a:r>
              <a:rPr lang="en-US" b="1" i="1" dirty="0" smtClean="0"/>
              <a:t>unicellular</a:t>
            </a:r>
            <a:r>
              <a:rPr lang="en-US" dirty="0" smtClean="0"/>
              <a:t> or </a:t>
            </a:r>
            <a:r>
              <a:rPr lang="en-US" b="1" i="1" dirty="0" err="1" smtClean="0"/>
              <a:t>multicellular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615</TotalTime>
  <Words>544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Text Chapter 2 (cont’d)</vt:lpstr>
      <vt:lpstr>Section-2:  Classifying Organisms</vt:lpstr>
      <vt:lpstr>Why Do Scientists Classify?</vt:lpstr>
      <vt:lpstr>The Naming System of Linnaeus</vt:lpstr>
      <vt:lpstr>The Naming System of Linnaeus</vt:lpstr>
      <vt:lpstr>The Naming System of Linnaeus</vt:lpstr>
      <vt:lpstr>Levels of Classification</vt:lpstr>
      <vt:lpstr>Levels of Classification</vt:lpstr>
      <vt:lpstr>Domains &amp; Kingdoms</vt:lpstr>
      <vt:lpstr>Domains &amp; Kingdoms</vt:lpstr>
      <vt:lpstr>Domains &amp; Kingdoms</vt:lpstr>
      <vt:lpstr>Domain Eukarya</vt:lpstr>
      <vt:lpstr>Domain Eukarya</vt:lpstr>
      <vt:lpstr>Domain Eukarya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Chapter 2</dc:title>
  <dc:creator>Administrator</dc:creator>
  <cp:lastModifiedBy>administrator</cp:lastModifiedBy>
  <cp:revision>74</cp:revision>
  <dcterms:created xsi:type="dcterms:W3CDTF">2011-10-03T13:32:16Z</dcterms:created>
  <dcterms:modified xsi:type="dcterms:W3CDTF">2011-10-20T15:18:59Z</dcterms:modified>
</cp:coreProperties>
</file>