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13" autoAdjust="0"/>
    <p:restoredTop sz="94660"/>
  </p:normalViewPr>
  <p:slideViewPr>
    <p:cSldViewPr>
      <p:cViewPr>
        <p:scale>
          <a:sx n="75" d="100"/>
          <a:sy n="75" d="100"/>
        </p:scale>
        <p:origin x="-15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9A3E81A-83E7-493F-8C88-8D2117C37FE1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08F8785-EF78-4C48-8520-6AB7AA1C20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9E414B1-3EDD-4292-A17B-9C2A3E165928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54F133-FABB-4D37-87DB-94D263CEE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14B1-3EDD-4292-A17B-9C2A3E165928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F133-FABB-4D37-87DB-94D263CEE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9E414B1-3EDD-4292-A17B-9C2A3E165928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254F133-FABB-4D37-87DB-94D263CEE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14B1-3EDD-4292-A17B-9C2A3E165928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54F133-FABB-4D37-87DB-94D263CEE4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14B1-3EDD-4292-A17B-9C2A3E165928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254F133-FABB-4D37-87DB-94D263CEE4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9E414B1-3EDD-4292-A17B-9C2A3E165928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254F133-FABB-4D37-87DB-94D263CEE4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9E414B1-3EDD-4292-A17B-9C2A3E165928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254F133-FABB-4D37-87DB-94D263CEE4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14B1-3EDD-4292-A17B-9C2A3E165928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54F133-FABB-4D37-87DB-94D263CEE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14B1-3EDD-4292-A17B-9C2A3E165928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54F133-FABB-4D37-87DB-94D263CEE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14B1-3EDD-4292-A17B-9C2A3E165928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254F133-FABB-4D37-87DB-94D263CEE4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9E414B1-3EDD-4292-A17B-9C2A3E165928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254F133-FABB-4D37-87DB-94D263CEE4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9E414B1-3EDD-4292-A17B-9C2A3E165928}" type="datetimeFigureOut">
              <a:rPr lang="en-US" smtClean="0"/>
              <a:pPr/>
              <a:t>11/2/2011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254F133-FABB-4D37-87DB-94D263CEE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Text Chapter 2 (</a:t>
            </a:r>
            <a:r>
              <a:rPr lang="en-US" sz="3600" i="1" dirty="0" smtClean="0"/>
              <a:t>cont’d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Living Things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2766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Enter the Cell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Sail on to the Nucleus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Organelles in the Cytoplasm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Specialized Cells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Section-4:  Inside Cells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the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/>
          <a:lstStyle/>
          <a:p>
            <a:pPr algn="just"/>
            <a:r>
              <a:rPr lang="en-US" b="1" dirty="0" smtClean="0">
                <a:solidFill>
                  <a:srgbClr val="0070C0"/>
                </a:solidFill>
              </a:rPr>
              <a:t>Cell Wall</a:t>
            </a:r>
          </a:p>
          <a:p>
            <a:pPr lvl="1" algn="just"/>
            <a:r>
              <a:rPr lang="en-US" dirty="0" smtClean="0"/>
              <a:t>Strong outer layer of plant cells</a:t>
            </a:r>
          </a:p>
          <a:p>
            <a:pPr lvl="1" algn="just"/>
            <a:r>
              <a:rPr lang="en-US" dirty="0" smtClean="0"/>
              <a:t>Inorganic (non-living) material:  cellulose</a:t>
            </a:r>
          </a:p>
          <a:p>
            <a:pPr lvl="1" algn="just"/>
            <a:r>
              <a:rPr lang="en-US" dirty="0" smtClean="0"/>
              <a:t>Protects and supports cell, gives it shape</a:t>
            </a:r>
          </a:p>
        </p:txBody>
      </p:sp>
      <p:pic>
        <p:nvPicPr>
          <p:cNvPr id="2050" name="Picture 2" descr="https://www.msu.edu/~halland5/Images/Onion%20cell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581400"/>
            <a:ext cx="4191000" cy="31432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086600" y="4267200"/>
            <a:ext cx="129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Cell wall</a:t>
            </a:r>
            <a:endParaRPr lang="en-US" sz="2200" b="1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5715000" y="4800600"/>
            <a:ext cx="17526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the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/>
          <a:lstStyle/>
          <a:p>
            <a:pPr algn="just"/>
            <a:r>
              <a:rPr lang="en-US" b="1" dirty="0" smtClean="0"/>
              <a:t>Cell Membrane</a:t>
            </a:r>
          </a:p>
          <a:p>
            <a:pPr lvl="1" algn="just"/>
            <a:r>
              <a:rPr lang="en-US" dirty="0" smtClean="0"/>
              <a:t>Found in ALL cells</a:t>
            </a:r>
          </a:p>
          <a:p>
            <a:pPr lvl="1" algn="just"/>
            <a:r>
              <a:rPr lang="en-US" dirty="0" smtClean="0"/>
              <a:t>In cells with cell walls:  located just inside the cell wall</a:t>
            </a:r>
          </a:p>
          <a:p>
            <a:pPr lvl="1" algn="just"/>
            <a:r>
              <a:rPr lang="en-US" dirty="0" smtClean="0"/>
              <a:t>In other cells, it is the outside boundary of the cell</a:t>
            </a:r>
          </a:p>
          <a:p>
            <a:pPr lvl="1" algn="just"/>
            <a:r>
              <a:rPr lang="en-US" dirty="0" smtClean="0"/>
              <a:t>Controls what enters and exits the cell</a:t>
            </a:r>
          </a:p>
          <a:p>
            <a:pPr lvl="1" algn="just"/>
            <a:endParaRPr lang="en-US" dirty="0" smtClean="0"/>
          </a:p>
        </p:txBody>
      </p:sp>
      <p:pic>
        <p:nvPicPr>
          <p:cNvPr id="1026" name="Picture 2" descr="http://www.microscope-microscope.org/gallery/Mark-Simmons/images/parameciu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108704"/>
            <a:ext cx="2667000" cy="2560321"/>
          </a:xfrm>
          <a:prstGeom prst="rect">
            <a:avLst/>
          </a:prstGeom>
          <a:noFill/>
        </p:spPr>
      </p:pic>
      <p:pic>
        <p:nvPicPr>
          <p:cNvPr id="1028" name="Picture 4" descr="http://microbewiki.kenyon.edu/images/thumb/6/6e/Amoeba_proteus_x_100.jpg/400px-Amoeba_proteus_x_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114800"/>
            <a:ext cx="3495773" cy="25431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0" y="4267200"/>
            <a:ext cx="213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Cell membrane</a:t>
            </a:r>
            <a:endParaRPr lang="en-US" sz="2200" b="1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2667000" y="4800600"/>
            <a:ext cx="12192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67200" y="4800600"/>
            <a:ext cx="11430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Sail on to the 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8848" cy="5029200"/>
          </a:xfrm>
        </p:spPr>
        <p:txBody>
          <a:bodyPr/>
          <a:lstStyle/>
          <a:p>
            <a:pPr algn="just"/>
            <a:r>
              <a:rPr lang="en-US" dirty="0" smtClean="0"/>
              <a:t>The </a:t>
            </a:r>
            <a:r>
              <a:rPr lang="en-US" b="1" dirty="0" smtClean="0"/>
              <a:t>nucleus</a:t>
            </a:r>
            <a:r>
              <a:rPr lang="en-US" dirty="0" smtClean="0"/>
              <a:t> acts as the cell’s control center, directing all of the cell’s activities.</a:t>
            </a:r>
          </a:p>
          <a:p>
            <a:pPr algn="just"/>
            <a:r>
              <a:rPr lang="en-US" dirty="0" smtClean="0"/>
              <a:t>There are </a:t>
            </a:r>
            <a:r>
              <a:rPr lang="en-US" b="1" dirty="0" smtClean="0"/>
              <a:t>three</a:t>
            </a:r>
            <a:r>
              <a:rPr lang="en-US" dirty="0" smtClean="0"/>
              <a:t> distinctive parts to the nucleus</a:t>
            </a:r>
          </a:p>
          <a:p>
            <a:pPr lvl="1" algn="just"/>
            <a:r>
              <a:rPr lang="en-US" b="1" i="1" dirty="0" smtClean="0"/>
              <a:t>Nuclear envelope</a:t>
            </a:r>
          </a:p>
          <a:p>
            <a:pPr lvl="2" algn="just"/>
            <a:r>
              <a:rPr lang="en-US" dirty="0" smtClean="0"/>
              <a:t>Porous outer membrane of nucleus</a:t>
            </a:r>
          </a:p>
          <a:p>
            <a:pPr lvl="2" algn="just"/>
            <a:r>
              <a:rPr lang="en-US" dirty="0" smtClean="0"/>
              <a:t>Materials pass in and out of the nucleus</a:t>
            </a:r>
          </a:p>
          <a:p>
            <a:pPr lvl="1" algn="just"/>
            <a:r>
              <a:rPr lang="en-US" b="1" i="1" dirty="0" smtClean="0"/>
              <a:t>Chromatin</a:t>
            </a:r>
          </a:p>
          <a:p>
            <a:pPr lvl="2" algn="just"/>
            <a:r>
              <a:rPr lang="en-US" dirty="0" smtClean="0"/>
              <a:t>Long, thin strands of nucleic acids:  genetic material of cell</a:t>
            </a:r>
          </a:p>
          <a:p>
            <a:pPr lvl="1" algn="just"/>
            <a:r>
              <a:rPr lang="en-US" b="1" i="1" dirty="0" smtClean="0"/>
              <a:t>Nucleolus</a:t>
            </a:r>
          </a:p>
          <a:p>
            <a:pPr lvl="2" algn="just"/>
            <a:r>
              <a:rPr lang="en-US" dirty="0" smtClean="0"/>
              <a:t>Small, dense structure where </a:t>
            </a:r>
            <a:r>
              <a:rPr lang="en-US" b="1" i="1" dirty="0" err="1" smtClean="0"/>
              <a:t>ribosomes</a:t>
            </a:r>
            <a:r>
              <a:rPr lang="en-US" dirty="0" smtClean="0"/>
              <a:t> are made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Sail on to the Nucleus</a:t>
            </a:r>
            <a:endParaRPr lang="en-US" dirty="0"/>
          </a:p>
        </p:txBody>
      </p:sp>
      <p:pic>
        <p:nvPicPr>
          <p:cNvPr id="4" name="Content Placeholder 3" descr="16-nucleus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905000"/>
            <a:ext cx="6438781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Organelles in the Cytoplasm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8848" cy="5029200"/>
          </a:xfrm>
        </p:spPr>
        <p:txBody>
          <a:bodyPr/>
          <a:lstStyle/>
          <a:p>
            <a:pPr algn="just"/>
            <a:r>
              <a:rPr lang="en-US" b="1" i="1" dirty="0" smtClean="0"/>
              <a:t>Cytoplasm</a:t>
            </a:r>
            <a:r>
              <a:rPr lang="en-US" dirty="0" smtClean="0"/>
              <a:t> is a clear, thick, gel-like fluid contained within the cell membrane.</a:t>
            </a:r>
          </a:p>
          <a:p>
            <a:pPr algn="just"/>
            <a:r>
              <a:rPr lang="en-US" dirty="0" smtClean="0"/>
              <a:t>It is composed mostly of water.</a:t>
            </a:r>
          </a:p>
          <a:p>
            <a:pPr algn="just"/>
            <a:r>
              <a:rPr lang="en-US" dirty="0" smtClean="0"/>
              <a:t>There are many other small structures floating and moving around in the cytoplasm:  called </a:t>
            </a:r>
            <a:r>
              <a:rPr lang="en-US" b="1" i="1" dirty="0" smtClean="0"/>
              <a:t>organelles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Organelles in the Cytoplasm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8848" cy="5029200"/>
          </a:xfrm>
        </p:spPr>
        <p:txBody>
          <a:bodyPr/>
          <a:lstStyle/>
          <a:p>
            <a:pPr algn="just"/>
            <a:r>
              <a:rPr lang="en-US" b="1" dirty="0" smtClean="0"/>
              <a:t>Mitochondria</a:t>
            </a:r>
          </a:p>
          <a:p>
            <a:pPr lvl="1" algn="just"/>
            <a:r>
              <a:rPr lang="en-US" dirty="0" smtClean="0"/>
              <a:t>Rod-shaped structures that convert the chemical energy in food molecules to energy the cell can use for its functions</a:t>
            </a:r>
          </a:p>
          <a:p>
            <a:pPr lvl="1" algn="just"/>
            <a:r>
              <a:rPr lang="en-US" dirty="0" smtClean="0"/>
              <a:t>The cell’s “</a:t>
            </a:r>
            <a:r>
              <a:rPr lang="en-US" i="1" dirty="0" smtClean="0"/>
              <a:t>powerhouses</a:t>
            </a:r>
            <a:r>
              <a:rPr lang="en-US" dirty="0" smtClean="0"/>
              <a:t>.”</a:t>
            </a:r>
          </a:p>
        </p:txBody>
      </p:sp>
      <p:pic>
        <p:nvPicPr>
          <p:cNvPr id="1026" name="Picture 2" descr="http://upload.wikimedia.org/wikipedia/commons/thumb/0/0c/Mitochondria,_mammalian_lung_-_TEM.jpg/250px-Mitochondria,_mammalian_lung_-_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038600"/>
            <a:ext cx="3347459" cy="2514600"/>
          </a:xfrm>
          <a:prstGeom prst="rect">
            <a:avLst/>
          </a:prstGeom>
          <a:noFill/>
        </p:spPr>
      </p:pic>
      <p:pic>
        <p:nvPicPr>
          <p:cNvPr id="1028" name="Picture 4" descr="http://micro.magnet.fsu.edu/cells/mitochondria/images/mitochondriafigu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124200"/>
            <a:ext cx="3164205" cy="3330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Organelles in the Cytoplasm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8848" cy="5029200"/>
          </a:xfrm>
        </p:spPr>
        <p:txBody>
          <a:bodyPr/>
          <a:lstStyle/>
          <a:p>
            <a:pPr algn="just"/>
            <a:r>
              <a:rPr lang="en-US" b="1" dirty="0" smtClean="0"/>
              <a:t>Endoplasmic Reticulum (E.R.)</a:t>
            </a:r>
          </a:p>
          <a:p>
            <a:pPr lvl="1" algn="just"/>
            <a:r>
              <a:rPr lang="en-US" dirty="0" smtClean="0"/>
              <a:t>Maze-like structure with “passageways”</a:t>
            </a:r>
          </a:p>
          <a:p>
            <a:pPr lvl="1" algn="just"/>
            <a:r>
              <a:rPr lang="en-US" dirty="0" smtClean="0"/>
              <a:t>Transports </a:t>
            </a:r>
            <a:r>
              <a:rPr lang="en-US" u="sng" dirty="0" smtClean="0"/>
              <a:t>proteins</a:t>
            </a:r>
            <a:r>
              <a:rPr lang="en-US" dirty="0" smtClean="0"/>
              <a:t> and other materials throughout cell</a:t>
            </a:r>
          </a:p>
        </p:txBody>
      </p:sp>
      <p:pic>
        <p:nvPicPr>
          <p:cNvPr id="30722" name="Picture 2" descr="http://s3.amazonaws.com/readers/2011/02/20/rough-endoplasmic-reticulum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276600"/>
            <a:ext cx="3959453" cy="3429000"/>
          </a:xfrm>
          <a:prstGeom prst="rect">
            <a:avLst/>
          </a:prstGeom>
          <a:noFill/>
        </p:spPr>
      </p:pic>
      <p:pic>
        <p:nvPicPr>
          <p:cNvPr id="30724" name="Picture 4" descr="http://creationrevolution.com/wp-content/uploads/2010/11/Golgi-Apparatus-and-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231026"/>
            <a:ext cx="3895725" cy="3373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Organelles in the Cytoplasm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8848" cy="5029200"/>
          </a:xfrm>
        </p:spPr>
        <p:txBody>
          <a:bodyPr/>
          <a:lstStyle/>
          <a:p>
            <a:pPr algn="just"/>
            <a:r>
              <a:rPr lang="en-US" b="1" dirty="0" err="1" smtClean="0"/>
              <a:t>Ribosomes</a:t>
            </a:r>
            <a:endParaRPr lang="en-US" b="1" dirty="0" smtClean="0"/>
          </a:p>
          <a:p>
            <a:pPr lvl="1" algn="just"/>
            <a:r>
              <a:rPr lang="en-US" dirty="0" smtClean="0"/>
              <a:t>Small, grain-like structures that produce </a:t>
            </a:r>
            <a:r>
              <a:rPr lang="en-US" u="sng" dirty="0" smtClean="0"/>
              <a:t>proteins</a:t>
            </a:r>
          </a:p>
          <a:p>
            <a:pPr lvl="1" algn="just"/>
            <a:r>
              <a:rPr lang="en-US" dirty="0" smtClean="0"/>
              <a:t>Cell’s “</a:t>
            </a:r>
            <a:r>
              <a:rPr lang="en-US" i="1" dirty="0" smtClean="0"/>
              <a:t>factories</a:t>
            </a:r>
            <a:r>
              <a:rPr lang="en-US" dirty="0" smtClean="0"/>
              <a:t>”</a:t>
            </a:r>
          </a:p>
          <a:p>
            <a:pPr lvl="1" algn="just"/>
            <a:r>
              <a:rPr lang="en-US" dirty="0" smtClean="0"/>
              <a:t>Found on parts of </a:t>
            </a:r>
            <a:r>
              <a:rPr lang="en-US" b="1" i="1" dirty="0" smtClean="0"/>
              <a:t>endoplasmic reticulum</a:t>
            </a:r>
            <a:r>
              <a:rPr lang="en-US" dirty="0" smtClean="0"/>
              <a:t>, and floating in </a:t>
            </a:r>
            <a:r>
              <a:rPr lang="en-US" b="1" i="1" dirty="0" smtClean="0"/>
              <a:t>cytoplasm</a:t>
            </a:r>
          </a:p>
          <a:p>
            <a:pPr lvl="1" algn="just"/>
            <a:endParaRPr lang="en-US" dirty="0" smtClean="0"/>
          </a:p>
        </p:txBody>
      </p:sp>
      <p:pic>
        <p:nvPicPr>
          <p:cNvPr id="1026" name="Picture 2" descr="http://www.cbv.ns.ca/bec/science/cell/page11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038600"/>
            <a:ext cx="3571238" cy="2819400"/>
          </a:xfrm>
          <a:prstGeom prst="rect">
            <a:avLst/>
          </a:prstGeom>
          <a:noFill/>
        </p:spPr>
      </p:pic>
      <p:pic>
        <p:nvPicPr>
          <p:cNvPr id="1028" name="Picture 4" descr="http://www.cs.stedwards.edu/chem/Chemistry/CHEM43/CHEM43/Ribosomes/image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799" y="3505200"/>
            <a:ext cx="4352389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Organelles in the Cytoplasm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8848" cy="5029200"/>
          </a:xfrm>
        </p:spPr>
        <p:txBody>
          <a:bodyPr/>
          <a:lstStyle/>
          <a:p>
            <a:pPr algn="just"/>
            <a:r>
              <a:rPr lang="en-US" b="1" dirty="0" smtClean="0"/>
              <a:t>Golgi Bodies</a:t>
            </a:r>
          </a:p>
          <a:p>
            <a:pPr lvl="1" algn="just"/>
            <a:r>
              <a:rPr lang="en-US" dirty="0" smtClean="0"/>
              <a:t>Flattened, tube-like structure</a:t>
            </a:r>
            <a:endParaRPr lang="en-US" u="sng" dirty="0" smtClean="0"/>
          </a:p>
          <a:p>
            <a:pPr lvl="1" algn="just"/>
            <a:r>
              <a:rPr lang="en-US" dirty="0" smtClean="0"/>
              <a:t>Receives proteins &amp; other materials from the </a:t>
            </a:r>
            <a:r>
              <a:rPr lang="en-US" b="1" dirty="0" smtClean="0"/>
              <a:t>E.R.</a:t>
            </a:r>
            <a:r>
              <a:rPr lang="en-US" dirty="0" smtClean="0"/>
              <a:t>, then distributes to other parts of the cell, or releases materials out of the cell:  the cell’s “</a:t>
            </a:r>
            <a:r>
              <a:rPr lang="en-US" i="1" dirty="0" smtClean="0"/>
              <a:t>mail room</a:t>
            </a:r>
            <a:r>
              <a:rPr lang="en-US" dirty="0" smtClean="0"/>
              <a:t>”</a:t>
            </a:r>
            <a:endParaRPr lang="en-US" b="1" i="1" dirty="0" smtClean="0"/>
          </a:p>
          <a:p>
            <a:pPr lvl="1" algn="just"/>
            <a:endParaRPr lang="en-US" dirty="0" smtClean="0"/>
          </a:p>
        </p:txBody>
      </p:sp>
      <p:pic>
        <p:nvPicPr>
          <p:cNvPr id="32770" name="Picture 2" descr="http://upload.wikimedia.org/wikipedia/commons/thumb/a/a9/Human_leukocyte,_showing_golgi_-_TEM.jpg/315px-Human_leukocyte,_showing_golgi_-_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3962400"/>
            <a:ext cx="3879363" cy="2895601"/>
          </a:xfrm>
          <a:prstGeom prst="rect">
            <a:avLst/>
          </a:prstGeom>
          <a:noFill/>
        </p:spPr>
      </p:pic>
      <p:pic>
        <p:nvPicPr>
          <p:cNvPr id="32772" name="Picture 4" descr="http://www.biology.iupui.edu/biocourses/N100H/images/golg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038600"/>
            <a:ext cx="4734693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2766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An Overview of Cells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First Observations of Cells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Development of the Cell Theory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Light and Electron Microscopes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Section-3:  Discovering Cells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Organelles in the Cytoplasm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8848" cy="5029200"/>
          </a:xfrm>
        </p:spPr>
        <p:txBody>
          <a:bodyPr/>
          <a:lstStyle/>
          <a:p>
            <a:pPr algn="just"/>
            <a:r>
              <a:rPr lang="en-US" b="1" dirty="0" smtClean="0"/>
              <a:t>Chloroplasts</a:t>
            </a:r>
          </a:p>
          <a:p>
            <a:pPr lvl="1" algn="just"/>
            <a:r>
              <a:rPr lang="en-US" dirty="0" smtClean="0"/>
              <a:t>Large, green structures floating in cytoplasm of </a:t>
            </a:r>
            <a:r>
              <a:rPr lang="en-US" b="1" u="sng" dirty="0" smtClean="0"/>
              <a:t>plant cells</a:t>
            </a:r>
            <a:r>
              <a:rPr lang="en-US" dirty="0" smtClean="0"/>
              <a:t>, and some </a:t>
            </a:r>
            <a:r>
              <a:rPr lang="en-US" b="1" u="sng" dirty="0" smtClean="0"/>
              <a:t>autotrophic bacteria</a:t>
            </a:r>
          </a:p>
          <a:p>
            <a:pPr lvl="1" algn="just"/>
            <a:r>
              <a:rPr lang="en-US" dirty="0" smtClean="0"/>
              <a:t>Converts energy from sunlight and uses it to make food for the cell (</a:t>
            </a:r>
            <a:r>
              <a:rPr lang="en-US" b="1" i="1" dirty="0" smtClean="0"/>
              <a:t>photosynthesis</a:t>
            </a:r>
            <a:r>
              <a:rPr lang="en-US" dirty="0" smtClean="0"/>
              <a:t>)</a:t>
            </a:r>
            <a:endParaRPr lang="en-US" b="1" i="1" dirty="0" smtClean="0"/>
          </a:p>
          <a:p>
            <a:pPr lvl="1" algn="just"/>
            <a:endParaRPr lang="en-US" dirty="0" smtClean="0"/>
          </a:p>
        </p:txBody>
      </p:sp>
      <p:pic>
        <p:nvPicPr>
          <p:cNvPr id="33794" name="Picture 2" descr="http://evolutionaryroutes.files.wordpress.com/2011/08/kristian-peters-fabelfroh-plagiomnium_affine_laminazelle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67150"/>
            <a:ext cx="3733800" cy="2800350"/>
          </a:xfrm>
          <a:prstGeom prst="rect">
            <a:avLst/>
          </a:prstGeom>
          <a:noFill/>
        </p:spPr>
      </p:pic>
      <p:pic>
        <p:nvPicPr>
          <p:cNvPr id="33796" name="Picture 4" descr="http://www.desktopclass.com/wp-content/uploads/2011/10/chloroplas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871504"/>
            <a:ext cx="5181600" cy="2738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Organelles in the Cytoplasm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8848" cy="5029200"/>
          </a:xfrm>
        </p:spPr>
        <p:txBody>
          <a:bodyPr/>
          <a:lstStyle/>
          <a:p>
            <a:pPr algn="just"/>
            <a:r>
              <a:rPr lang="en-US" b="1" dirty="0" smtClean="0"/>
              <a:t>Vacuoles</a:t>
            </a:r>
          </a:p>
          <a:p>
            <a:pPr lvl="1" algn="just"/>
            <a:r>
              <a:rPr lang="en-US" dirty="0" smtClean="0"/>
              <a:t>Sac-like structures floating in the cytoplasm</a:t>
            </a:r>
          </a:p>
          <a:p>
            <a:pPr lvl="1" algn="just"/>
            <a:r>
              <a:rPr lang="en-US" dirty="0" smtClean="0"/>
              <a:t>Storage areas:  </a:t>
            </a:r>
            <a:r>
              <a:rPr lang="en-US" i="1" dirty="0" smtClean="0"/>
              <a:t>e.g. water, food, waste products</a:t>
            </a:r>
          </a:p>
          <a:p>
            <a:pPr lvl="1" algn="just"/>
            <a:endParaRPr lang="en-US" dirty="0" smtClean="0"/>
          </a:p>
        </p:txBody>
      </p:sp>
      <p:pic>
        <p:nvPicPr>
          <p:cNvPr id="34818" name="Picture 2" descr="http://www.lifesci.sussex.ac.uk/home/Julian_Thorpe/vacu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276600"/>
            <a:ext cx="3733800" cy="3108525"/>
          </a:xfrm>
          <a:prstGeom prst="rect">
            <a:avLst/>
          </a:prstGeom>
          <a:noFill/>
        </p:spPr>
      </p:pic>
      <p:pic>
        <p:nvPicPr>
          <p:cNvPr id="34820" name="Picture 4" descr="http://www5.pbrc.hawaii.edu/allen/ch19/mimg/01h-vor710401-28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200400"/>
            <a:ext cx="3209925" cy="345566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427113"/>
            <a:ext cx="6019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</a:t>
            </a:r>
            <a:r>
              <a:rPr lang="en-US" sz="2200" i="1" dirty="0" smtClean="0"/>
              <a:t>Notice that plant cells often have ONE large vacuole </a:t>
            </a:r>
            <a:endParaRPr lang="en-US" sz="2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Organelles in the Cytoplasm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8848" cy="5029200"/>
          </a:xfrm>
        </p:spPr>
        <p:txBody>
          <a:bodyPr/>
          <a:lstStyle/>
          <a:p>
            <a:pPr algn="just"/>
            <a:r>
              <a:rPr lang="en-US" b="1" dirty="0" err="1" smtClean="0"/>
              <a:t>Lysosomes</a:t>
            </a:r>
            <a:endParaRPr lang="en-US" b="1" dirty="0" smtClean="0"/>
          </a:p>
          <a:p>
            <a:pPr lvl="1" algn="just"/>
            <a:r>
              <a:rPr lang="en-US" dirty="0" smtClean="0"/>
              <a:t>Small, round structures usually found in vacuoles</a:t>
            </a:r>
          </a:p>
          <a:p>
            <a:pPr lvl="1" algn="just"/>
            <a:r>
              <a:rPr lang="en-US" dirty="0" smtClean="0"/>
              <a:t>Contain chemicals that break down certain materials:</a:t>
            </a:r>
          </a:p>
          <a:p>
            <a:pPr lvl="2" algn="just"/>
            <a:r>
              <a:rPr lang="en-US" i="1" dirty="0" smtClean="0"/>
              <a:t>Food particles</a:t>
            </a:r>
          </a:p>
          <a:p>
            <a:pPr lvl="2" algn="just"/>
            <a:r>
              <a:rPr lang="en-US" i="1" dirty="0" smtClean="0"/>
              <a:t>Old cell parts</a:t>
            </a:r>
          </a:p>
          <a:p>
            <a:pPr lvl="1" algn="just"/>
            <a:r>
              <a:rPr lang="en-US" dirty="0" smtClean="0"/>
              <a:t>The cell’s “clean-up crew”</a:t>
            </a:r>
          </a:p>
          <a:p>
            <a:pPr lvl="1" algn="just"/>
            <a:endParaRPr lang="en-US" dirty="0" smtClean="0"/>
          </a:p>
        </p:txBody>
      </p:sp>
      <p:pic>
        <p:nvPicPr>
          <p:cNvPr id="1026" name="Picture 2" descr="http://static.wix.com/media/7e7e0906e6e0f6efc491f87962c4952a.wix_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892446"/>
            <a:ext cx="4648200" cy="2965553"/>
          </a:xfrm>
          <a:prstGeom prst="rect">
            <a:avLst/>
          </a:prstGeom>
          <a:noFill/>
        </p:spPr>
      </p:pic>
      <p:pic>
        <p:nvPicPr>
          <p:cNvPr id="1028" name="Picture 4" descr="http://www.cytochemistry.net/cell-biology/ly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724400"/>
            <a:ext cx="4239062" cy="200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Specialized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8848" cy="5029200"/>
          </a:xfrm>
        </p:spPr>
        <p:txBody>
          <a:bodyPr/>
          <a:lstStyle/>
          <a:p>
            <a:pPr algn="just"/>
            <a:r>
              <a:rPr lang="en-US" dirty="0" smtClean="0"/>
              <a:t>In most large, multi-cellular organisms…</a:t>
            </a:r>
          </a:p>
          <a:p>
            <a:pPr lvl="1" algn="just"/>
            <a:r>
              <a:rPr lang="en-US" dirty="0" smtClean="0"/>
              <a:t>There are specialized cells for performing specific functions (</a:t>
            </a:r>
            <a:r>
              <a:rPr lang="en-US" i="1" dirty="0" smtClean="0"/>
              <a:t>e.g. nerve cells, blood cells</a:t>
            </a:r>
            <a:r>
              <a:rPr lang="en-US" dirty="0" smtClean="0"/>
              <a:t>)</a:t>
            </a:r>
          </a:p>
          <a:p>
            <a:pPr lvl="1" algn="just"/>
            <a:r>
              <a:rPr lang="en-US" dirty="0" smtClean="0"/>
              <a:t>Cells are organized into</a:t>
            </a:r>
          </a:p>
          <a:p>
            <a:pPr lvl="2" algn="just"/>
            <a:r>
              <a:rPr lang="en-US" sz="2400" dirty="0" smtClean="0"/>
              <a:t>Organ systems</a:t>
            </a:r>
          </a:p>
          <a:p>
            <a:pPr lvl="3" algn="just"/>
            <a:r>
              <a:rPr lang="en-US" sz="2300" dirty="0" smtClean="0"/>
              <a:t>Organs</a:t>
            </a:r>
          </a:p>
          <a:p>
            <a:pPr lvl="4" algn="just"/>
            <a:r>
              <a:rPr lang="en-US" sz="2200" dirty="0" smtClean="0"/>
              <a:t>Tissues</a:t>
            </a:r>
          </a:p>
          <a:p>
            <a:pPr lvl="5" algn="just"/>
            <a:r>
              <a:rPr lang="en-US" sz="2100" dirty="0" smtClean="0"/>
              <a:t>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(2-3) An Overview of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/>
          <a:lstStyle/>
          <a:p>
            <a:pPr algn="just"/>
            <a:r>
              <a:rPr lang="en-US" b="1" i="1" dirty="0" smtClean="0">
                <a:solidFill>
                  <a:srgbClr val="0070C0"/>
                </a:solidFill>
              </a:rPr>
              <a:t>*</a:t>
            </a:r>
            <a:r>
              <a:rPr lang="en-US" b="1" i="1" u="sng" dirty="0" smtClean="0">
                <a:solidFill>
                  <a:srgbClr val="0070C0"/>
                </a:solidFill>
              </a:rPr>
              <a:t>Recall</a:t>
            </a:r>
            <a:r>
              <a:rPr lang="en-US" b="1" i="1" dirty="0" smtClean="0">
                <a:solidFill>
                  <a:srgbClr val="0070C0"/>
                </a:solidFill>
              </a:rPr>
              <a:t> that cells provide the following to an organism</a:t>
            </a:r>
          </a:p>
          <a:p>
            <a:pPr lvl="1" algn="just"/>
            <a:r>
              <a:rPr lang="en-US" b="1" dirty="0" smtClean="0"/>
              <a:t>Structure</a:t>
            </a:r>
          </a:p>
          <a:p>
            <a:pPr lvl="2" algn="just"/>
            <a:r>
              <a:rPr lang="en-US" i="1" dirty="0" smtClean="0"/>
              <a:t>Determined by variety of ways that cells are put together</a:t>
            </a:r>
          </a:p>
          <a:p>
            <a:pPr lvl="1" algn="just"/>
            <a:r>
              <a:rPr lang="en-US" b="1" dirty="0" smtClean="0"/>
              <a:t>Function</a:t>
            </a:r>
          </a:p>
          <a:p>
            <a:pPr lvl="2" algn="just"/>
            <a:r>
              <a:rPr lang="en-US" i="1" dirty="0" smtClean="0"/>
              <a:t>Cells perform the same functions as whole organisms need to:  absorbing oxygen, eliminating wastes, absorbing food,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(2-3) First Observation of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first light microscope was invented in 1590</a:t>
            </a:r>
          </a:p>
          <a:p>
            <a:pPr lvl="1" algn="just"/>
            <a:r>
              <a:rPr lang="en-US" i="1" dirty="0" smtClean="0">
                <a:solidFill>
                  <a:srgbClr val="C00000"/>
                </a:solidFill>
              </a:rPr>
              <a:t>Compound:  two lenses</a:t>
            </a:r>
          </a:p>
          <a:p>
            <a:pPr algn="just"/>
            <a:endParaRPr lang="en-US" sz="1200" b="1" dirty="0" smtClean="0"/>
          </a:p>
        </p:txBody>
      </p:sp>
      <p:pic>
        <p:nvPicPr>
          <p:cNvPr id="7" name="Picture 2" descr="http://www.visioneng.com/images/picFirstCompoundMicrosc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124200"/>
            <a:ext cx="3926733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(2-3) First Observation of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b="1" dirty="0" smtClean="0"/>
              <a:t>Robert Hooke </a:t>
            </a:r>
            <a:r>
              <a:rPr lang="en-US" dirty="0" smtClean="0"/>
              <a:t>was the first to use a microscope to observe the cells in a thin slice of cork (1663)</a:t>
            </a:r>
          </a:p>
          <a:p>
            <a:pPr lvl="1" algn="just"/>
            <a:r>
              <a:rPr lang="en-US" i="1" dirty="0" smtClean="0">
                <a:solidFill>
                  <a:srgbClr val="C00000"/>
                </a:solidFill>
              </a:rPr>
              <a:t>Coined the use of the term “</a:t>
            </a:r>
            <a:r>
              <a:rPr lang="en-US" b="1" i="1" dirty="0" smtClean="0">
                <a:solidFill>
                  <a:srgbClr val="C00000"/>
                </a:solidFill>
              </a:rPr>
              <a:t>cell</a:t>
            </a:r>
            <a:r>
              <a:rPr lang="en-US" i="1" dirty="0" smtClean="0">
                <a:solidFill>
                  <a:srgbClr val="C00000"/>
                </a:solidFill>
              </a:rPr>
              <a:t>,” to mean a “</a:t>
            </a:r>
            <a:r>
              <a:rPr lang="en-US" b="1" i="1" dirty="0" smtClean="0">
                <a:solidFill>
                  <a:srgbClr val="C00000"/>
                </a:solidFill>
              </a:rPr>
              <a:t>small room</a:t>
            </a:r>
            <a:r>
              <a:rPr lang="en-US" i="1" dirty="0" smtClean="0">
                <a:solidFill>
                  <a:srgbClr val="C00000"/>
                </a:solidFill>
              </a:rPr>
              <a:t>”</a:t>
            </a:r>
          </a:p>
          <a:p>
            <a:pPr algn="just"/>
            <a:endParaRPr lang="en-US" sz="1200" dirty="0" smtClean="0"/>
          </a:p>
        </p:txBody>
      </p:sp>
      <p:pic>
        <p:nvPicPr>
          <p:cNvPr id="5" name="Picture 4" descr="http://www.corbisimages.com/images/BE053421.jpg?size=67&amp;uid=be7662f5-43f6-4cb2-8ab1-76012a7af4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00400"/>
            <a:ext cx="3302000" cy="3537857"/>
          </a:xfrm>
          <a:prstGeom prst="rect">
            <a:avLst/>
          </a:prstGeom>
          <a:noFill/>
        </p:spPr>
      </p:pic>
      <p:pic>
        <p:nvPicPr>
          <p:cNvPr id="1026" name="Picture 2" descr="E:\7th Grade Science\02 - cell theory\01-presentations\images &amp; webs\14-Hooke cork cel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200400"/>
            <a:ext cx="3581400" cy="3381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(2-3) First Observation of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b="1" dirty="0" smtClean="0"/>
              <a:t>Anton van Leeuwenhoek  </a:t>
            </a:r>
            <a:r>
              <a:rPr lang="en-US" dirty="0" smtClean="0"/>
              <a:t>was the first to use a microscope to observe single-celled organisms living in lake water (1674)</a:t>
            </a:r>
            <a:endParaRPr lang="en-US" dirty="0"/>
          </a:p>
        </p:txBody>
      </p:sp>
      <p:pic>
        <p:nvPicPr>
          <p:cNvPr id="4" name="Picture 6" descr="http://www.human-anatomy.com/micro/images/sm101-v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124200"/>
            <a:ext cx="3276600" cy="34729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5486400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/>
              <a:t>Van Leeuwenhoek’s simple microscope</a:t>
            </a:r>
            <a:endParaRPr lang="en-US" sz="2200" dirty="0"/>
          </a:p>
        </p:txBody>
      </p:sp>
      <p:pic>
        <p:nvPicPr>
          <p:cNvPr id="2050" name="Picture 2" descr="E:\7th Grade Science\02 - cell theory\01-presentations\images &amp; webs\15-animalcul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590800"/>
            <a:ext cx="2903873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(2-3) Development of </a:t>
            </a:r>
            <a:r>
              <a:rPr lang="en-US" smtClean="0"/>
              <a:t>Cell Theory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b="1" dirty="0" smtClean="0"/>
              <a:t>Matthias </a:t>
            </a:r>
            <a:r>
              <a:rPr lang="en-US" b="1" dirty="0" err="1" smtClean="0"/>
              <a:t>Schleiden</a:t>
            </a:r>
            <a:endParaRPr lang="en-US" b="1" dirty="0" smtClean="0"/>
          </a:p>
          <a:p>
            <a:pPr lvl="1" algn="just"/>
            <a:r>
              <a:rPr lang="en-US" dirty="0" smtClean="0">
                <a:solidFill>
                  <a:srgbClr val="C00000"/>
                </a:solidFill>
              </a:rPr>
              <a:t>1838 concluded all plants are made of cells</a:t>
            </a:r>
          </a:p>
          <a:p>
            <a:pPr algn="just"/>
            <a:r>
              <a:rPr lang="en-US" b="1" dirty="0" smtClean="0"/>
              <a:t>Theodor Schwann</a:t>
            </a:r>
          </a:p>
          <a:p>
            <a:pPr lvl="1" algn="just"/>
            <a:r>
              <a:rPr lang="en-US" dirty="0" smtClean="0">
                <a:solidFill>
                  <a:srgbClr val="C00000"/>
                </a:solidFill>
              </a:rPr>
              <a:t>1839 concluded all animals are made of cells</a:t>
            </a:r>
          </a:p>
          <a:p>
            <a:pPr lvl="1" algn="just"/>
            <a:r>
              <a:rPr lang="en-US" dirty="0" smtClean="0">
                <a:solidFill>
                  <a:srgbClr val="C00000"/>
                </a:solidFill>
              </a:rPr>
              <a:t>Hypothesized that </a:t>
            </a:r>
            <a:r>
              <a:rPr lang="en-US" b="1" u="sng" dirty="0" smtClean="0">
                <a:solidFill>
                  <a:srgbClr val="C00000"/>
                </a:solidFill>
              </a:rPr>
              <a:t>ALL</a:t>
            </a:r>
            <a:r>
              <a:rPr lang="en-US" dirty="0" smtClean="0">
                <a:solidFill>
                  <a:srgbClr val="C00000"/>
                </a:solidFill>
              </a:rPr>
              <a:t> living things are made of cells</a:t>
            </a:r>
          </a:p>
          <a:p>
            <a:pPr algn="just"/>
            <a:r>
              <a:rPr lang="en-US" b="1" dirty="0" smtClean="0"/>
              <a:t>Rudolf Virchow</a:t>
            </a:r>
          </a:p>
          <a:p>
            <a:pPr lvl="1" algn="just"/>
            <a:r>
              <a:rPr lang="en-US" dirty="0" smtClean="0">
                <a:solidFill>
                  <a:srgbClr val="C00000"/>
                </a:solidFill>
              </a:rPr>
              <a:t>Proposed that new cells can only come from pre-existing cells</a:t>
            </a:r>
          </a:p>
          <a:p>
            <a:pPr lvl="1" algn="just"/>
            <a:r>
              <a:rPr lang="en-US" dirty="0" smtClean="0">
                <a:solidFill>
                  <a:srgbClr val="C00000"/>
                </a:solidFill>
              </a:rPr>
              <a:t>Rejected notion of “</a:t>
            </a:r>
            <a:r>
              <a:rPr lang="en-US" b="1" i="1" dirty="0" smtClean="0">
                <a:solidFill>
                  <a:srgbClr val="C00000"/>
                </a:solidFill>
              </a:rPr>
              <a:t>spontaneous generation</a:t>
            </a:r>
            <a:r>
              <a:rPr lang="en-US" dirty="0" smtClean="0">
                <a:solidFill>
                  <a:srgbClr val="C00000"/>
                </a:solidFill>
              </a:rPr>
              <a:t>”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(2-3) Development of </a:t>
            </a:r>
            <a:r>
              <a:rPr lang="en-US" smtClean="0"/>
              <a:t>Cell Theory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b="1" dirty="0" smtClean="0"/>
              <a:t>Cell Theory</a:t>
            </a:r>
          </a:p>
          <a:p>
            <a:pPr marL="937260" lvl="1" indent="-571500" algn="just">
              <a:buFont typeface="+mj-lt"/>
              <a:buAutoNum type="romanUcPeriod"/>
            </a:pPr>
            <a:r>
              <a:rPr lang="en-US" dirty="0" smtClean="0"/>
              <a:t>All living things are composed of cells</a:t>
            </a:r>
          </a:p>
          <a:p>
            <a:pPr marL="937260" lvl="1" indent="-571500" algn="just">
              <a:buFont typeface="+mj-lt"/>
              <a:buAutoNum type="romanUcPeriod"/>
            </a:pPr>
            <a:r>
              <a:rPr lang="en-US" dirty="0" smtClean="0"/>
              <a:t>Cells are the basic unit of structure &amp; function in living things</a:t>
            </a:r>
          </a:p>
          <a:p>
            <a:pPr marL="937260" lvl="1" indent="-571500" algn="just">
              <a:buFont typeface="+mj-lt"/>
              <a:buAutoNum type="romanUcPeriod"/>
            </a:pPr>
            <a:r>
              <a:rPr lang="en-US" dirty="0" smtClean="0"/>
              <a:t>All cells are produced from other cells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(2-4) Light &amp;Electron Microscopes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/>
              <a:t>Simple light microscopes</a:t>
            </a:r>
          </a:p>
          <a:p>
            <a:pPr lvl="1" algn="just"/>
            <a:r>
              <a:rPr lang="en-US" i="1" dirty="0" smtClean="0">
                <a:solidFill>
                  <a:srgbClr val="C00000"/>
                </a:solidFill>
              </a:rPr>
              <a:t>Single lens</a:t>
            </a:r>
          </a:p>
          <a:p>
            <a:pPr lvl="1" algn="just"/>
            <a:r>
              <a:rPr lang="en-US" i="1" dirty="0" smtClean="0">
                <a:solidFill>
                  <a:srgbClr val="C00000"/>
                </a:solidFill>
              </a:rPr>
              <a:t>limited magnification</a:t>
            </a:r>
          </a:p>
          <a:p>
            <a:pPr algn="just"/>
            <a:r>
              <a:rPr lang="en-US" b="1" dirty="0" smtClean="0"/>
              <a:t>Compound light microscopes</a:t>
            </a:r>
          </a:p>
          <a:p>
            <a:pPr lvl="1" algn="just"/>
            <a:r>
              <a:rPr lang="en-US" i="1" dirty="0" smtClean="0">
                <a:solidFill>
                  <a:srgbClr val="C00000"/>
                </a:solidFill>
              </a:rPr>
              <a:t>Two or more lenses, therefore greater magnification</a:t>
            </a:r>
          </a:p>
          <a:p>
            <a:pPr algn="just"/>
            <a:r>
              <a:rPr lang="en-US" b="1" dirty="0" smtClean="0"/>
              <a:t>Electron microscopes</a:t>
            </a:r>
          </a:p>
          <a:p>
            <a:pPr lvl="1" algn="just"/>
            <a:r>
              <a:rPr lang="en-US" i="1" dirty="0" smtClean="0">
                <a:solidFill>
                  <a:srgbClr val="C00000"/>
                </a:solidFill>
              </a:rPr>
              <a:t>View objects much smaller than wavelengths of light</a:t>
            </a:r>
          </a:p>
          <a:p>
            <a:pPr lvl="1" algn="just"/>
            <a:r>
              <a:rPr lang="en-US" i="1" u="sng" dirty="0" smtClean="0">
                <a:solidFill>
                  <a:srgbClr val="C00000"/>
                </a:solidFill>
              </a:rPr>
              <a:t>e.g.</a:t>
            </a:r>
            <a:r>
              <a:rPr lang="en-US" i="1" dirty="0" smtClean="0">
                <a:solidFill>
                  <a:srgbClr val="C00000"/>
                </a:solidFill>
              </a:rPr>
              <a:t> Bacteria, viruses</a:t>
            </a:r>
          </a:p>
          <a:p>
            <a:pPr algn="just"/>
            <a:r>
              <a:rPr lang="en-US" b="1" dirty="0" smtClean="0"/>
              <a:t>Scanning-Tunneling electron microscopes</a:t>
            </a:r>
          </a:p>
          <a:p>
            <a:pPr lvl="1" algn="just"/>
            <a:r>
              <a:rPr lang="en-US" i="1" dirty="0" smtClean="0">
                <a:solidFill>
                  <a:srgbClr val="C00000"/>
                </a:solidFill>
              </a:rPr>
              <a:t>View some of the smallest objects:  Molecules &amp; atoms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1600200"/>
            <a:ext cx="2514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i="1" dirty="0" smtClean="0"/>
              <a:t>*Light microscopes can only magnify objects </a:t>
            </a:r>
            <a:r>
              <a:rPr lang="en-US" sz="2200" b="1" i="1" u="sng" dirty="0" smtClean="0"/>
              <a:t>larger</a:t>
            </a:r>
            <a:r>
              <a:rPr lang="en-US" sz="2200" i="1" dirty="0" smtClean="0"/>
              <a:t> than the wavelengths of light (≈400-800 nm)</a:t>
            </a:r>
            <a:endParaRPr lang="en-US" sz="2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945</TotalTime>
  <Words>793</Words>
  <Application>Microsoft Office PowerPoint</Application>
  <PresentationFormat>On-screen Show (4:3)</PresentationFormat>
  <Paragraphs>122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Median</vt:lpstr>
      <vt:lpstr>Text Chapter 2 (cont’d)</vt:lpstr>
      <vt:lpstr>Section-3:  Discovering Cells</vt:lpstr>
      <vt:lpstr>(2-3) An Overview of Cells</vt:lpstr>
      <vt:lpstr>(2-3) First Observation of Cells</vt:lpstr>
      <vt:lpstr>(2-3) First Observation of Cells</vt:lpstr>
      <vt:lpstr>(2-3) First Observation of Cells</vt:lpstr>
      <vt:lpstr>(2-3) Development of Cell Theory</vt:lpstr>
      <vt:lpstr>(2-3) Development of Cell Theory</vt:lpstr>
      <vt:lpstr>(2-4) Light &amp;Electron Microscopes</vt:lpstr>
      <vt:lpstr>Section-4:  Inside Cells</vt:lpstr>
      <vt:lpstr>Enter the Cell</vt:lpstr>
      <vt:lpstr>Enter the Cell</vt:lpstr>
      <vt:lpstr>Sail on to the Nucleus</vt:lpstr>
      <vt:lpstr>Sail on to the Nucleus</vt:lpstr>
      <vt:lpstr>Organelles in the Cytoplasm</vt:lpstr>
      <vt:lpstr>Organelles in the Cytoplasm</vt:lpstr>
      <vt:lpstr>Organelles in the Cytoplasm</vt:lpstr>
      <vt:lpstr>Organelles in the Cytoplasm</vt:lpstr>
      <vt:lpstr>Organelles in the Cytoplasm</vt:lpstr>
      <vt:lpstr>Organelles in the Cytoplasm</vt:lpstr>
      <vt:lpstr>Organelles in the Cytoplasm</vt:lpstr>
      <vt:lpstr>Organelles in the Cytoplasm</vt:lpstr>
      <vt:lpstr>Specialized Cells</vt:lpstr>
    </vt:vector>
  </TitlesOfParts>
  <Company>GNPS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Chapter 2</dc:title>
  <dc:creator>Administrator</dc:creator>
  <cp:lastModifiedBy>Administrator</cp:lastModifiedBy>
  <cp:revision>125</cp:revision>
  <dcterms:created xsi:type="dcterms:W3CDTF">2011-10-03T13:32:16Z</dcterms:created>
  <dcterms:modified xsi:type="dcterms:W3CDTF">2011-11-02T13:41:42Z</dcterms:modified>
</cp:coreProperties>
</file>