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7" r:id="rId8"/>
    <p:sldId id="268" r:id="rId9"/>
    <p:sldId id="264" r:id="rId10"/>
    <p:sldId id="269" r:id="rId11"/>
    <p:sldId id="265" r:id="rId12"/>
    <p:sldId id="270" r:id="rId13"/>
    <p:sldId id="271" r:id="rId14"/>
    <p:sldId id="266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7D3B118-808D-4C58-8999-567B04510E1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8230"/>
            <a:ext cx="8229600" cy="27310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(3-1) Chemical Compounds in Cells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7712"/>
            <a:ext cx="8000999" cy="19700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Elements and Compounds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Carbohydrates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Lipids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Proteins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Nucleic Acids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Fatty acids</a:t>
            </a:r>
            <a:endParaRPr lang="en-US" dirty="0"/>
          </a:p>
        </p:txBody>
      </p:sp>
      <p:pic>
        <p:nvPicPr>
          <p:cNvPr id="26626" name="Picture 2" descr="http://biology.clc.uc.edu/graphics/bio104/f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5334000" cy="4451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Large organic molecules composed of smaller molecules called amino acids</a:t>
            </a:r>
          </a:p>
          <a:p>
            <a:pPr algn="just"/>
            <a:r>
              <a:rPr lang="en-US" sz="2600" dirty="0" smtClean="0"/>
              <a:t>There are only about 20 common amino acids… BUT they can combine to form MILLIONS of different proteins</a:t>
            </a:r>
          </a:p>
          <a:p>
            <a:pPr lvl="1" algn="just"/>
            <a:r>
              <a:rPr lang="en-US" sz="2400" i="1" u="sng" dirty="0" smtClean="0">
                <a:solidFill>
                  <a:srgbClr val="92D050"/>
                </a:solidFill>
              </a:rPr>
              <a:t>Analogy</a:t>
            </a:r>
            <a:r>
              <a:rPr lang="en-US" sz="2400" i="1" dirty="0" smtClean="0">
                <a:solidFill>
                  <a:srgbClr val="92D050"/>
                </a:solidFill>
              </a:rPr>
              <a:t>:  How many words can be generated by the 26 letters of the alphabet?</a:t>
            </a:r>
          </a:p>
          <a:p>
            <a:pPr algn="just"/>
            <a:r>
              <a:rPr lang="en-US" sz="2600" dirty="0" smtClean="0"/>
              <a:t>Amino acids are composed of the elements </a:t>
            </a:r>
            <a:r>
              <a:rPr lang="en-US" sz="2600" dirty="0" smtClean="0">
                <a:solidFill>
                  <a:srgbClr val="FF99FF"/>
                </a:solidFill>
              </a:rPr>
              <a:t>carbon</a:t>
            </a:r>
            <a:r>
              <a:rPr lang="en-US" sz="2600" dirty="0" smtClean="0"/>
              <a:t> (</a:t>
            </a:r>
            <a:r>
              <a:rPr lang="en-US" sz="2600" dirty="0" smtClean="0">
                <a:solidFill>
                  <a:srgbClr val="FFFF00"/>
                </a:solidFill>
              </a:rPr>
              <a:t>C</a:t>
            </a:r>
            <a:r>
              <a:rPr lang="en-US" sz="2600" dirty="0" smtClean="0"/>
              <a:t>), </a:t>
            </a:r>
            <a:r>
              <a:rPr lang="en-US" sz="2600" dirty="0" smtClean="0">
                <a:solidFill>
                  <a:srgbClr val="FF99FF"/>
                </a:solidFill>
              </a:rPr>
              <a:t>hydrogen</a:t>
            </a:r>
            <a:r>
              <a:rPr lang="en-US" sz="2600" dirty="0" smtClean="0"/>
              <a:t> (</a:t>
            </a:r>
            <a:r>
              <a:rPr lang="en-US" sz="2600" dirty="0" smtClean="0">
                <a:solidFill>
                  <a:srgbClr val="FFFF00"/>
                </a:solidFill>
              </a:rPr>
              <a:t>H</a:t>
            </a:r>
            <a:r>
              <a:rPr lang="en-US" sz="2600" dirty="0" smtClean="0"/>
              <a:t>), </a:t>
            </a:r>
            <a:r>
              <a:rPr lang="en-US" sz="2600" dirty="0" smtClean="0">
                <a:solidFill>
                  <a:srgbClr val="FF99FF"/>
                </a:solidFill>
              </a:rPr>
              <a:t>oxygen</a:t>
            </a:r>
            <a:r>
              <a:rPr lang="en-US" sz="2600" dirty="0" smtClean="0"/>
              <a:t> (</a:t>
            </a:r>
            <a:r>
              <a:rPr lang="en-US" sz="2600" dirty="0" smtClean="0">
                <a:solidFill>
                  <a:srgbClr val="FFFF00"/>
                </a:solidFill>
              </a:rPr>
              <a:t>O</a:t>
            </a:r>
            <a:r>
              <a:rPr lang="en-US" sz="2600" dirty="0" smtClean="0"/>
              <a:t>), </a:t>
            </a:r>
            <a:r>
              <a:rPr lang="en-US" sz="2600" dirty="0" smtClean="0">
                <a:solidFill>
                  <a:srgbClr val="FF99FF"/>
                </a:solidFill>
              </a:rPr>
              <a:t>nitrogen</a:t>
            </a:r>
            <a:r>
              <a:rPr lang="en-US" sz="2600" dirty="0" smtClean="0"/>
              <a:t> (</a:t>
            </a:r>
            <a:r>
              <a:rPr lang="en-US" sz="2600" dirty="0" smtClean="0">
                <a:solidFill>
                  <a:srgbClr val="FFFF00"/>
                </a:solidFill>
              </a:rPr>
              <a:t>N</a:t>
            </a:r>
            <a:r>
              <a:rPr lang="en-US" sz="2600" dirty="0" smtClean="0"/>
              <a:t>), and in some cases </a:t>
            </a:r>
            <a:r>
              <a:rPr lang="en-US" sz="2600" dirty="0" smtClean="0">
                <a:solidFill>
                  <a:srgbClr val="FF99FF"/>
                </a:solidFill>
              </a:rPr>
              <a:t>sulfur</a:t>
            </a:r>
            <a:r>
              <a:rPr lang="en-US" sz="2600" dirty="0" smtClean="0"/>
              <a:t> (</a:t>
            </a:r>
            <a:r>
              <a:rPr lang="en-US" sz="2600" dirty="0" smtClean="0">
                <a:solidFill>
                  <a:srgbClr val="FFFF00"/>
                </a:solidFill>
              </a:rPr>
              <a:t>S</a:t>
            </a:r>
            <a:r>
              <a:rPr lang="en-US" sz="2600" dirty="0" smtClean="0"/>
              <a:t>)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Foods that are high in protein are:</a:t>
            </a:r>
          </a:p>
          <a:p>
            <a:pPr lvl="1" algn="just"/>
            <a:r>
              <a:rPr lang="en-US" sz="2200" i="1" dirty="0" smtClean="0">
                <a:solidFill>
                  <a:srgbClr val="FFFF00"/>
                </a:solidFill>
              </a:rPr>
              <a:t>Meat, eggs, fish, nuts, and beans</a:t>
            </a:r>
          </a:p>
          <a:p>
            <a:pPr algn="just"/>
            <a:r>
              <a:rPr lang="en-US" sz="2800" dirty="0" smtClean="0"/>
              <a:t>Make up part of the cell membrane, and most of the cell’s organelles</a:t>
            </a:r>
          </a:p>
          <a:p>
            <a:pPr algn="just"/>
            <a:r>
              <a:rPr lang="en-US" sz="2800" dirty="0" smtClean="0"/>
              <a:t>Enzymes</a:t>
            </a:r>
          </a:p>
          <a:p>
            <a:pPr lvl="1" algn="just"/>
            <a:r>
              <a:rPr lang="en-US" sz="2200" i="1" dirty="0" smtClean="0">
                <a:solidFill>
                  <a:srgbClr val="FFFF00"/>
                </a:solidFill>
              </a:rPr>
              <a:t>Protein that speeds up chemical reactions </a:t>
            </a:r>
          </a:p>
          <a:p>
            <a:pPr lvl="1" algn="just"/>
            <a:r>
              <a:rPr lang="en-US" sz="2200" i="1" dirty="0" smtClean="0">
                <a:solidFill>
                  <a:srgbClr val="FFFF00"/>
                </a:solidFill>
              </a:rPr>
              <a:t>Found in saliva and digestive “juice” of stomach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Model of a typical protein molecule</a:t>
            </a:r>
            <a:endParaRPr lang="en-US" dirty="0"/>
          </a:p>
        </p:txBody>
      </p:sp>
      <p:pic>
        <p:nvPicPr>
          <p:cNvPr id="2050" name="Picture 2" descr="http://njscuba.net/zzz_artifacts/protein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09800"/>
            <a:ext cx="4979137" cy="4250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Extremely long organic molecules made of </a:t>
            </a:r>
            <a:r>
              <a:rPr lang="en-US" sz="2800" dirty="0" smtClean="0">
                <a:solidFill>
                  <a:srgbClr val="FF99FF"/>
                </a:solidFill>
              </a:rPr>
              <a:t>carbon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rgbClr val="FFFF00"/>
                </a:solidFill>
              </a:rPr>
              <a:t>C</a:t>
            </a:r>
            <a:r>
              <a:rPr lang="en-US" sz="2800" dirty="0" smtClean="0"/>
              <a:t>), </a:t>
            </a:r>
            <a:r>
              <a:rPr lang="en-US" sz="2800" dirty="0" smtClean="0">
                <a:solidFill>
                  <a:srgbClr val="FF99FF"/>
                </a:solidFill>
              </a:rPr>
              <a:t>oxygen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rgbClr val="FFFF00"/>
                </a:solidFill>
              </a:rPr>
              <a:t>O</a:t>
            </a:r>
            <a:r>
              <a:rPr lang="en-US" sz="2800" dirty="0" smtClean="0"/>
              <a:t>), </a:t>
            </a:r>
            <a:r>
              <a:rPr lang="en-US" sz="2800" dirty="0" smtClean="0">
                <a:solidFill>
                  <a:srgbClr val="FF99FF"/>
                </a:solidFill>
              </a:rPr>
              <a:t>hydrogen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rgbClr val="FFFF00"/>
                </a:solidFill>
              </a:rPr>
              <a:t>H</a:t>
            </a:r>
            <a:r>
              <a:rPr lang="en-US" sz="2800" dirty="0" smtClean="0"/>
              <a:t>), </a:t>
            </a:r>
            <a:r>
              <a:rPr lang="en-US" sz="2800" dirty="0" smtClean="0">
                <a:solidFill>
                  <a:srgbClr val="FF99FF"/>
                </a:solidFill>
              </a:rPr>
              <a:t>nitrogen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rgbClr val="FFFF00"/>
                </a:solidFill>
              </a:rPr>
              <a:t>N</a:t>
            </a:r>
            <a:r>
              <a:rPr lang="en-US" sz="2800" dirty="0" smtClean="0"/>
              <a:t>), and </a:t>
            </a:r>
            <a:r>
              <a:rPr lang="en-US" sz="2800" dirty="0" smtClean="0">
                <a:solidFill>
                  <a:srgbClr val="FF99FF"/>
                </a:solidFill>
              </a:rPr>
              <a:t>phosphorous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rgbClr val="FFFF00"/>
                </a:solidFill>
              </a:rPr>
              <a:t>P</a:t>
            </a:r>
            <a:r>
              <a:rPr lang="en-US" sz="2800" dirty="0" smtClean="0"/>
              <a:t>) atoms</a:t>
            </a:r>
          </a:p>
          <a:p>
            <a:pPr algn="just"/>
            <a:r>
              <a:rPr lang="en-US" sz="2800" dirty="0" smtClean="0"/>
              <a:t>Two major types:</a:t>
            </a:r>
          </a:p>
          <a:p>
            <a:pPr lvl="1" algn="just"/>
            <a:r>
              <a:rPr lang="en-US" sz="2400" i="1" dirty="0" smtClean="0">
                <a:solidFill>
                  <a:srgbClr val="FF99FF"/>
                </a:solidFill>
              </a:rPr>
              <a:t>Deoxyribonucleic acid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FF00"/>
                </a:solidFill>
              </a:rPr>
              <a:t>DNA</a:t>
            </a:r>
            <a:r>
              <a:rPr lang="en-US" sz="2400" dirty="0" smtClean="0"/>
              <a:t>)</a:t>
            </a:r>
          </a:p>
          <a:p>
            <a:pPr lvl="2" algn="just"/>
            <a:r>
              <a:rPr lang="en-US" sz="2200" dirty="0" smtClean="0"/>
              <a:t>Genetic material passed from parent to offspring</a:t>
            </a:r>
          </a:p>
          <a:p>
            <a:pPr lvl="2" algn="just"/>
            <a:r>
              <a:rPr lang="en-US" sz="2200" dirty="0" smtClean="0"/>
              <a:t>Located in chromatin of nucleus</a:t>
            </a:r>
          </a:p>
          <a:p>
            <a:pPr lvl="1" algn="just"/>
            <a:r>
              <a:rPr lang="en-US" sz="2400" i="1" dirty="0" smtClean="0">
                <a:solidFill>
                  <a:srgbClr val="FF99FF"/>
                </a:solidFill>
              </a:rPr>
              <a:t>Ribonucleic acid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FF00"/>
                </a:solidFill>
              </a:rPr>
              <a:t>RNA</a:t>
            </a:r>
            <a:r>
              <a:rPr lang="en-US" sz="2400" dirty="0" smtClean="0"/>
              <a:t>)</a:t>
            </a:r>
          </a:p>
          <a:p>
            <a:pPr lvl="2" algn="just"/>
            <a:r>
              <a:rPr lang="en-US" sz="2100" dirty="0" smtClean="0"/>
              <a:t>Necessary for protein production</a:t>
            </a:r>
          </a:p>
          <a:p>
            <a:pPr lvl="2" algn="just"/>
            <a:r>
              <a:rPr lang="en-US" sz="2100" dirty="0" smtClean="0"/>
              <a:t>Located in both nucleus and cytoplasm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sz="2100" dirty="0" smtClean="0"/>
              <a:t>Portion of a DNA molecule</a:t>
            </a:r>
            <a:endParaRPr lang="en-US" sz="2100" dirty="0"/>
          </a:p>
        </p:txBody>
      </p:sp>
      <p:pic>
        <p:nvPicPr>
          <p:cNvPr id="29698" name="Picture 2" descr="http://www.nasa.gov/images/content/59094main_DNA_Molecu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81200"/>
            <a:ext cx="3377108" cy="451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&amp;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smtClean="0"/>
              <a:t>Let’s Review…</a:t>
            </a:r>
          </a:p>
          <a:p>
            <a:pPr lvl="1" algn="just"/>
            <a:r>
              <a:rPr lang="en-US" dirty="0" smtClean="0">
                <a:solidFill>
                  <a:srgbClr val="FFFF00"/>
                </a:solidFill>
              </a:rPr>
              <a:t>Element</a:t>
            </a:r>
          </a:p>
          <a:p>
            <a:pPr lvl="2" algn="just"/>
            <a:r>
              <a:rPr lang="en-US" dirty="0" smtClean="0"/>
              <a:t>Any substance that cannot be reduced into simpler substances</a:t>
            </a:r>
          </a:p>
          <a:p>
            <a:pPr lvl="2" algn="just"/>
            <a:r>
              <a:rPr lang="en-US" dirty="0" smtClean="0"/>
              <a:t>The smallest unit of an element is the </a:t>
            </a:r>
            <a:r>
              <a:rPr lang="en-US" b="1" dirty="0" smtClean="0">
                <a:solidFill>
                  <a:srgbClr val="FFFF00"/>
                </a:solidFill>
              </a:rPr>
              <a:t>atom</a:t>
            </a:r>
          </a:p>
          <a:p>
            <a:pPr lvl="2" algn="just"/>
            <a:r>
              <a:rPr lang="en-US" u="sng" dirty="0" smtClean="0"/>
              <a:t>Ex</a:t>
            </a:r>
            <a:r>
              <a:rPr lang="en-US" dirty="0" smtClean="0"/>
              <a:t>:  </a:t>
            </a:r>
            <a:r>
              <a:rPr lang="en-US" i="1" dirty="0" smtClean="0">
                <a:solidFill>
                  <a:srgbClr val="FF99FF"/>
                </a:solidFill>
              </a:rPr>
              <a:t>oxygen</a:t>
            </a:r>
            <a:r>
              <a:rPr lang="en-US" dirty="0" smtClean="0"/>
              <a:t> (O), </a:t>
            </a:r>
            <a:r>
              <a:rPr lang="en-US" i="1" dirty="0" smtClean="0">
                <a:solidFill>
                  <a:srgbClr val="FF99FF"/>
                </a:solidFill>
              </a:rPr>
              <a:t>hydrogen</a:t>
            </a:r>
            <a:r>
              <a:rPr lang="en-US" dirty="0" smtClean="0"/>
              <a:t> (H), </a:t>
            </a:r>
            <a:r>
              <a:rPr lang="en-US" i="1" dirty="0" smtClean="0">
                <a:solidFill>
                  <a:srgbClr val="FF99FF"/>
                </a:solidFill>
              </a:rPr>
              <a:t>carbon</a:t>
            </a:r>
            <a:r>
              <a:rPr lang="en-US" dirty="0" smtClean="0"/>
              <a:t> (C), </a:t>
            </a:r>
            <a:r>
              <a:rPr lang="en-US" i="1" dirty="0" smtClean="0">
                <a:solidFill>
                  <a:srgbClr val="FF99FF"/>
                </a:solidFill>
              </a:rPr>
              <a:t>silicon</a:t>
            </a:r>
            <a:r>
              <a:rPr lang="en-US" dirty="0" smtClean="0"/>
              <a:t> (Si)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&amp;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/>
          <a:lstStyle/>
          <a:p>
            <a:pPr algn="just"/>
            <a:r>
              <a:rPr lang="en-US" i="1" dirty="0" smtClean="0"/>
              <a:t>Recall the Periodic Table of the Elements</a:t>
            </a:r>
          </a:p>
        </p:txBody>
      </p:sp>
      <p:pic>
        <p:nvPicPr>
          <p:cNvPr id="1026" name="Picture 2" descr="http://64.224.111.143/handbook/periodic/periodic_ta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09800"/>
            <a:ext cx="5427537" cy="44862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00800" y="27432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BTW… this is a classification system, or “taxonomy” for the elements 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&amp;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smtClean="0"/>
              <a:t>Let’s Review…(cont’d)</a:t>
            </a:r>
          </a:p>
          <a:p>
            <a:pPr lvl="1" algn="just"/>
            <a:r>
              <a:rPr lang="en-US" dirty="0" smtClean="0">
                <a:solidFill>
                  <a:srgbClr val="FFFF00"/>
                </a:solidFill>
              </a:rPr>
              <a:t>Compound</a:t>
            </a:r>
          </a:p>
          <a:p>
            <a:pPr lvl="2" algn="just"/>
            <a:r>
              <a:rPr lang="en-US" dirty="0" smtClean="0"/>
              <a:t>Substance formed by two or more elements that combine chemically</a:t>
            </a:r>
          </a:p>
          <a:p>
            <a:pPr lvl="2" algn="just"/>
            <a:r>
              <a:rPr lang="en-US" dirty="0" smtClean="0"/>
              <a:t>New substance has different properties than the elements that it’s composed of</a:t>
            </a:r>
          </a:p>
          <a:p>
            <a:pPr lvl="2" algn="just"/>
            <a:r>
              <a:rPr lang="en-US" u="sng" dirty="0" smtClean="0"/>
              <a:t>Ex</a:t>
            </a:r>
            <a:r>
              <a:rPr lang="en-US" dirty="0" smtClean="0"/>
              <a:t>:  </a:t>
            </a:r>
            <a:r>
              <a:rPr lang="en-US" i="1" dirty="0" smtClean="0">
                <a:solidFill>
                  <a:srgbClr val="FF99FF"/>
                </a:solidFill>
              </a:rPr>
              <a:t>water</a:t>
            </a:r>
            <a:r>
              <a:rPr lang="en-US" dirty="0" smtClean="0"/>
              <a:t> (H</a:t>
            </a:r>
            <a:r>
              <a:rPr lang="en-US" baseline="-25000" dirty="0" smtClean="0"/>
              <a:t>2</a:t>
            </a:r>
            <a:r>
              <a:rPr lang="en-US" dirty="0" smtClean="0"/>
              <a:t>O),  </a:t>
            </a:r>
            <a:r>
              <a:rPr lang="en-US" i="1" dirty="0" smtClean="0">
                <a:solidFill>
                  <a:srgbClr val="FF99FF"/>
                </a:solidFill>
              </a:rPr>
              <a:t>salt</a:t>
            </a:r>
            <a:r>
              <a:rPr lang="en-US" dirty="0" smtClean="0"/>
              <a:t> (</a:t>
            </a:r>
            <a:r>
              <a:rPr lang="en-US" dirty="0" err="1" smtClean="0"/>
              <a:t>NaCl</a:t>
            </a:r>
            <a:r>
              <a:rPr lang="en-US" dirty="0" smtClean="0"/>
              <a:t>), </a:t>
            </a:r>
            <a:r>
              <a:rPr lang="en-US" i="1" dirty="0" smtClean="0">
                <a:solidFill>
                  <a:srgbClr val="FF99FF"/>
                </a:solidFill>
              </a:rPr>
              <a:t>ammonia</a:t>
            </a:r>
            <a:r>
              <a:rPr lang="en-US" dirty="0" smtClean="0"/>
              <a:t> (NH</a:t>
            </a:r>
            <a:r>
              <a:rPr lang="en-US" baseline="-25000" dirty="0" smtClean="0"/>
              <a:t>3</a:t>
            </a:r>
            <a:r>
              <a:rPr lang="en-US" dirty="0" smtClean="0"/>
              <a:t>), </a:t>
            </a:r>
            <a:r>
              <a:rPr lang="en-US" i="1" dirty="0" smtClean="0">
                <a:solidFill>
                  <a:srgbClr val="FF99FF"/>
                </a:solidFill>
              </a:rPr>
              <a:t>carbon dioxide</a:t>
            </a:r>
            <a:r>
              <a:rPr lang="en-US" dirty="0" smtClean="0"/>
              <a:t> (CO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http://www.aquadyntech.com/h2omolecu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800600"/>
            <a:ext cx="2209800" cy="1809932"/>
          </a:xfrm>
          <a:prstGeom prst="rect">
            <a:avLst/>
          </a:prstGeom>
          <a:noFill/>
        </p:spPr>
      </p:pic>
      <p:pic>
        <p:nvPicPr>
          <p:cNvPr id="1028" name="Picture 4" descr="http://www.daviddarling.info/images/carbon_dioxide_molecu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800600"/>
            <a:ext cx="4218707" cy="1828801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QnjS7dvvV4LBKKYX9pB6_vBbqrlaU--Ew9JaDgA3OY80EHhg0y-cEZAzsE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792413"/>
            <a:ext cx="1676400" cy="1856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&amp;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Organic vs. Inorganic Compounds</a:t>
            </a:r>
          </a:p>
          <a:p>
            <a:pPr lvl="1" algn="just"/>
            <a:r>
              <a:rPr lang="en-US" dirty="0" smtClean="0">
                <a:solidFill>
                  <a:srgbClr val="FFFF00"/>
                </a:solidFill>
              </a:rPr>
              <a:t>Organic compounds</a:t>
            </a:r>
          </a:p>
          <a:p>
            <a:pPr lvl="2" algn="just"/>
            <a:r>
              <a:rPr lang="en-US" dirty="0" smtClean="0"/>
              <a:t>Made of molecules that have a carbon atom</a:t>
            </a:r>
          </a:p>
          <a:p>
            <a:pPr lvl="2" algn="just"/>
            <a:r>
              <a:rPr lang="en-US" u="sng" dirty="0" smtClean="0"/>
              <a:t>Ex</a:t>
            </a:r>
            <a:r>
              <a:rPr lang="en-US" dirty="0" smtClean="0"/>
              <a:t>:  </a:t>
            </a:r>
            <a:r>
              <a:rPr lang="en-US" i="1" dirty="0" smtClean="0">
                <a:solidFill>
                  <a:srgbClr val="FF99FF"/>
                </a:solidFill>
              </a:rPr>
              <a:t>methane</a:t>
            </a:r>
            <a:r>
              <a:rPr lang="en-US" dirty="0" smtClean="0"/>
              <a:t> (CH</a:t>
            </a:r>
            <a:r>
              <a:rPr lang="en-US" baseline="-25000" dirty="0" smtClean="0"/>
              <a:t>4</a:t>
            </a:r>
            <a:r>
              <a:rPr lang="en-US" dirty="0" smtClean="0"/>
              <a:t>), </a:t>
            </a:r>
            <a:r>
              <a:rPr lang="en-US" i="1" dirty="0" smtClean="0">
                <a:solidFill>
                  <a:srgbClr val="FF99FF"/>
                </a:solidFill>
              </a:rPr>
              <a:t>glucose</a:t>
            </a:r>
            <a:r>
              <a:rPr lang="en-US" dirty="0" smtClean="0"/>
              <a:t> (C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>
                <a:solidFill>
                  <a:srgbClr val="FFFF00"/>
                </a:solidFill>
              </a:rPr>
              <a:t>Inorganic compounds</a:t>
            </a:r>
          </a:p>
          <a:p>
            <a:pPr lvl="2" algn="just"/>
            <a:r>
              <a:rPr lang="en-US" dirty="0" smtClean="0"/>
              <a:t>Made of molecules that do not have carbon</a:t>
            </a:r>
          </a:p>
          <a:p>
            <a:pPr lvl="2" algn="just"/>
            <a:r>
              <a:rPr lang="en-US" dirty="0" smtClean="0"/>
              <a:t>Ex:  </a:t>
            </a:r>
            <a:r>
              <a:rPr lang="en-US" i="1" dirty="0" smtClean="0">
                <a:solidFill>
                  <a:srgbClr val="FF99FF"/>
                </a:solidFill>
              </a:rPr>
              <a:t>water</a:t>
            </a:r>
            <a:r>
              <a:rPr lang="en-US" dirty="0" smtClean="0"/>
              <a:t> (H</a:t>
            </a:r>
            <a:r>
              <a:rPr lang="en-US" baseline="-25000" dirty="0" smtClean="0"/>
              <a:t>2</a:t>
            </a:r>
            <a:r>
              <a:rPr lang="en-US" dirty="0" smtClean="0"/>
              <a:t>O), </a:t>
            </a:r>
            <a:r>
              <a:rPr lang="en-US" i="1" dirty="0" smtClean="0">
                <a:solidFill>
                  <a:srgbClr val="FF99FF"/>
                </a:solidFill>
              </a:rPr>
              <a:t>salt</a:t>
            </a:r>
            <a:r>
              <a:rPr lang="en-US" dirty="0" smtClean="0"/>
              <a:t> (</a:t>
            </a:r>
            <a:r>
              <a:rPr lang="en-US" dirty="0" err="1" smtClean="0"/>
              <a:t>NaCl</a:t>
            </a:r>
            <a:r>
              <a:rPr lang="en-US" dirty="0" smtClean="0"/>
              <a:t>)</a:t>
            </a:r>
          </a:p>
          <a:p>
            <a:pPr lvl="2" algn="just"/>
            <a:endParaRPr lang="en-US" dirty="0" smtClean="0"/>
          </a:p>
          <a:p>
            <a:pPr lvl="2" algn="just"/>
            <a:endParaRPr lang="en-US" dirty="0" smtClean="0"/>
          </a:p>
          <a:p>
            <a:pPr lvl="2" algn="just"/>
            <a:r>
              <a:rPr lang="en-US" i="1" dirty="0" smtClean="0">
                <a:solidFill>
                  <a:srgbClr val="FF99FF"/>
                </a:solidFill>
              </a:rPr>
              <a:t>Carbohydrates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FF99FF"/>
                </a:solidFill>
              </a:rPr>
              <a:t>lipids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FF99FF"/>
                </a:solidFill>
              </a:rPr>
              <a:t>proteins</a:t>
            </a:r>
            <a:r>
              <a:rPr lang="en-US" i="1" dirty="0" smtClean="0"/>
              <a:t>, &amp; </a:t>
            </a:r>
            <a:r>
              <a:rPr lang="en-US" i="1" dirty="0" smtClean="0">
                <a:solidFill>
                  <a:srgbClr val="FF99FF"/>
                </a:solidFill>
              </a:rPr>
              <a:t>nucleic acids </a:t>
            </a:r>
            <a:r>
              <a:rPr lang="en-US" i="1" dirty="0" smtClean="0"/>
              <a:t>are ALL important groups of organic compounds in cells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Energy-rich compound composed of carbon, hydrogen, and oxygen</a:t>
            </a:r>
          </a:p>
          <a:p>
            <a:pPr algn="just"/>
            <a:r>
              <a:rPr lang="en-US" dirty="0" smtClean="0"/>
              <a:t>Sugars and starches are both carbohydrates</a:t>
            </a:r>
          </a:p>
          <a:p>
            <a:pPr algn="just"/>
            <a:r>
              <a:rPr lang="en-US" dirty="0" smtClean="0"/>
              <a:t>Make up the cell walls of plants, and part of the cell membrane</a:t>
            </a:r>
            <a:endParaRPr lang="en-US" dirty="0"/>
          </a:p>
        </p:txBody>
      </p:sp>
      <p:pic>
        <p:nvPicPr>
          <p:cNvPr id="1026" name="Picture 2" descr="http://wardstreetbistro.typepad.com/photos/uncategorized/2008/04/08/01finished_past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0"/>
            <a:ext cx="2998712" cy="2009776"/>
          </a:xfrm>
          <a:prstGeom prst="rect">
            <a:avLst/>
          </a:prstGeom>
          <a:noFill/>
        </p:spPr>
      </p:pic>
      <p:pic>
        <p:nvPicPr>
          <p:cNvPr id="1028" name="Picture 4" descr="http://www.foodsubs.com/Photos/potatoes-gro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572000"/>
            <a:ext cx="2600632" cy="1971676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f/f2/Chocolate.jpg/300px-Chocola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6908" y="4572000"/>
            <a:ext cx="2574192" cy="2007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</p:txBody>
      </p:sp>
      <p:pic>
        <p:nvPicPr>
          <p:cNvPr id="4" name="Picture 2" descr="http://www.exploratorium.edu/cooking/candy/images/sugar-molecule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8907" y="1828800"/>
            <a:ext cx="6432961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</p:txBody>
      </p:sp>
      <p:pic>
        <p:nvPicPr>
          <p:cNvPr id="25602" name="Picture 2" descr="http://www.pburch.net/dyeing/images/800px-Cellulose-Ibeta-from-xtal-2002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754" y="1371600"/>
            <a:ext cx="7381696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00200" y="39624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Cellulose molecule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47244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Sugar molecules form the “</a:t>
            </a:r>
            <a:r>
              <a:rPr lang="en-US" sz="2800" i="1" dirty="0" smtClean="0"/>
              <a:t>rings</a:t>
            </a:r>
            <a:r>
              <a:rPr lang="en-US" sz="2800" dirty="0" smtClean="0"/>
              <a:t>” in the chain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smtClean="0"/>
              <a:t>Another</a:t>
            </a:r>
            <a:r>
              <a:rPr lang="en-US" dirty="0" smtClean="0"/>
              <a:t> energy-rich compound made up of carbon, hydrogen, and oxygen (</a:t>
            </a:r>
            <a:r>
              <a:rPr lang="en-US" i="1" dirty="0" smtClean="0">
                <a:solidFill>
                  <a:srgbClr val="FFFF00"/>
                </a:solidFill>
              </a:rPr>
              <a:t>more so than carbohydrates</a:t>
            </a:r>
            <a:r>
              <a:rPr lang="en-US" dirty="0" smtClean="0"/>
              <a:t>)</a:t>
            </a:r>
          </a:p>
          <a:p>
            <a:pPr algn="just"/>
            <a:r>
              <a:rPr lang="en-US" u="sng" dirty="0" smtClean="0"/>
              <a:t>Fats</a:t>
            </a:r>
            <a:r>
              <a:rPr lang="en-US" dirty="0" smtClean="0"/>
              <a:t>, </a:t>
            </a:r>
            <a:r>
              <a:rPr lang="en-US" u="sng" dirty="0" smtClean="0"/>
              <a:t>oils</a:t>
            </a:r>
            <a:r>
              <a:rPr lang="en-US" dirty="0" smtClean="0"/>
              <a:t>, and </a:t>
            </a:r>
            <a:r>
              <a:rPr lang="en-US" u="sng" dirty="0" smtClean="0"/>
              <a:t>waxes</a:t>
            </a:r>
            <a:r>
              <a:rPr lang="en-US" dirty="0" smtClean="0"/>
              <a:t> are </a:t>
            </a:r>
            <a:r>
              <a:rPr lang="en-US" b="1" i="1" dirty="0" smtClean="0"/>
              <a:t>ALL</a:t>
            </a:r>
            <a:r>
              <a:rPr lang="en-US" dirty="0" smtClean="0"/>
              <a:t> lipids</a:t>
            </a:r>
          </a:p>
          <a:p>
            <a:pPr algn="just"/>
            <a:r>
              <a:rPr lang="en-US" dirty="0" smtClean="0"/>
              <a:t>Main component of cell membranes</a:t>
            </a:r>
          </a:p>
          <a:p>
            <a:pPr algn="just"/>
            <a:endParaRPr lang="en-US" dirty="0"/>
          </a:p>
        </p:txBody>
      </p:sp>
      <p:pic>
        <p:nvPicPr>
          <p:cNvPr id="21506" name="Picture 2" descr="http://images.wikia.com/recipes/images/e/e0/Olive-O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038600"/>
            <a:ext cx="2522806" cy="2562225"/>
          </a:xfrm>
          <a:prstGeom prst="rect">
            <a:avLst/>
          </a:prstGeom>
          <a:noFill/>
        </p:spPr>
      </p:pic>
      <p:pic>
        <p:nvPicPr>
          <p:cNvPr id="21508" name="Picture 4" descr="http://www.healthydiningfinder.com/images/nutrition101/n101-fats.aspx?width=285&amp;height=2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038600"/>
            <a:ext cx="3081156" cy="2562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221</TotalTime>
  <Words>489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(3-1) Chemical Compounds in Cells</vt:lpstr>
      <vt:lpstr>Elements &amp; Compounds</vt:lpstr>
      <vt:lpstr>Elements &amp; Compounds</vt:lpstr>
      <vt:lpstr>Elements &amp; Compounds</vt:lpstr>
      <vt:lpstr>Elements &amp; Compounds</vt:lpstr>
      <vt:lpstr>Carbohydrates</vt:lpstr>
      <vt:lpstr>Carbohydrates</vt:lpstr>
      <vt:lpstr>Carbohydrates</vt:lpstr>
      <vt:lpstr>Lipids</vt:lpstr>
      <vt:lpstr>Lipids</vt:lpstr>
      <vt:lpstr>Proteins</vt:lpstr>
      <vt:lpstr>Proteins</vt:lpstr>
      <vt:lpstr>Proteins</vt:lpstr>
      <vt:lpstr> Nucleic Acids</vt:lpstr>
      <vt:lpstr> Nucleic Acids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Processes and Energy</dc:title>
  <dc:creator>Administrator</dc:creator>
  <cp:lastModifiedBy>administrator</cp:lastModifiedBy>
  <cp:revision>36</cp:revision>
  <dcterms:created xsi:type="dcterms:W3CDTF">2011-11-10T14:32:25Z</dcterms:created>
  <dcterms:modified xsi:type="dcterms:W3CDTF">2011-11-28T19:56:21Z</dcterms:modified>
</cp:coreProperties>
</file>