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9" r:id="rId3"/>
    <p:sldId id="260" r:id="rId4"/>
    <p:sldId id="262" r:id="rId5"/>
    <p:sldId id="264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96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7D3B118-808D-4C58-8999-567B04510E10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348F24E-F94F-4177-A6BB-35B6F7778F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D3B118-808D-4C58-8999-567B04510E10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48F24E-F94F-4177-A6BB-35B6F7778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D3B118-808D-4C58-8999-567B04510E10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48F24E-F94F-4177-A6BB-35B6F7778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D3B118-808D-4C58-8999-567B04510E10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48F24E-F94F-4177-A6BB-35B6F7778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7D3B118-808D-4C58-8999-567B04510E10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348F24E-F94F-4177-A6BB-35B6F7778F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D3B118-808D-4C58-8999-567B04510E10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348F24E-F94F-4177-A6BB-35B6F7778F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D3B118-808D-4C58-8999-567B04510E10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348F24E-F94F-4177-A6BB-35B6F7778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D3B118-808D-4C58-8999-567B04510E10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48F24E-F94F-4177-A6BB-35B6F7778F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D3B118-808D-4C58-8999-567B04510E10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48F24E-F94F-4177-A6BB-35B6F7778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7D3B118-808D-4C58-8999-567B04510E10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348F24E-F94F-4177-A6BB-35B6F7778F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7D3B118-808D-4C58-8999-567B04510E10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348F24E-F94F-4177-A6BB-35B6F7778F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7D3B118-808D-4C58-8999-567B04510E10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348F24E-F94F-4177-A6BB-35B6F7778F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8230"/>
            <a:ext cx="8229600" cy="273100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(3-4) Cellular Respiration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7712"/>
            <a:ext cx="8000999" cy="19700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b="1" dirty="0" smtClean="0"/>
              <a:t>What is Respiration?</a:t>
            </a:r>
          </a:p>
          <a:p>
            <a:pPr>
              <a:buFont typeface="Wingdings" pitchFamily="2" charset="2"/>
              <a:buChar char="v"/>
            </a:pPr>
            <a:r>
              <a:rPr lang="en-US" sz="2400" b="1" dirty="0" smtClean="0"/>
              <a:t>Fermentation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Respiration?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  <a:ln>
            <a:noFill/>
          </a:ln>
        </p:spPr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rgbClr val="FFC000"/>
                </a:solidFill>
              </a:rPr>
              <a:t>Definition</a:t>
            </a:r>
          </a:p>
          <a:p>
            <a:pPr lvl="1" algn="just"/>
            <a:r>
              <a:rPr lang="en-US" dirty="0" smtClean="0"/>
              <a:t>The process by which cells use </a:t>
            </a:r>
            <a:r>
              <a:rPr lang="en-US" u="sng" dirty="0" smtClean="0">
                <a:solidFill>
                  <a:srgbClr val="92D050"/>
                </a:solidFill>
              </a:rPr>
              <a:t>oxygen</a:t>
            </a:r>
            <a:r>
              <a:rPr lang="en-US" dirty="0" smtClean="0"/>
              <a:t> to break down simple food molecules (</a:t>
            </a:r>
            <a:r>
              <a:rPr lang="en-US" i="1" dirty="0" smtClean="0"/>
              <a:t>usually a sugar such as </a:t>
            </a:r>
            <a:r>
              <a:rPr lang="en-US" i="1" u="sng" dirty="0" smtClean="0">
                <a:solidFill>
                  <a:srgbClr val="92D050"/>
                </a:solidFill>
              </a:rPr>
              <a:t>glucose</a:t>
            </a:r>
            <a:r>
              <a:rPr lang="en-US" dirty="0" smtClean="0"/>
              <a:t>) to release the energy they contain.</a:t>
            </a:r>
          </a:p>
          <a:p>
            <a:pPr algn="just"/>
            <a:endParaRPr lang="en-US" sz="1200" dirty="0" smtClean="0"/>
          </a:p>
          <a:p>
            <a:pPr algn="just"/>
            <a:r>
              <a:rPr lang="en-US" dirty="0" smtClean="0">
                <a:solidFill>
                  <a:srgbClr val="FFC000"/>
                </a:solidFill>
              </a:rPr>
              <a:t>Breathing &amp; Respiration</a:t>
            </a:r>
          </a:p>
          <a:p>
            <a:pPr lvl="1" algn="just"/>
            <a:r>
              <a:rPr lang="en-US" dirty="0" smtClean="0">
                <a:solidFill>
                  <a:srgbClr val="92D050"/>
                </a:solidFill>
              </a:rPr>
              <a:t>Breathing </a:t>
            </a:r>
            <a:r>
              <a:rPr lang="en-US" dirty="0" smtClean="0"/>
              <a:t>is the process of moving air into and out of the lungs to bring </a:t>
            </a:r>
            <a:r>
              <a:rPr lang="en-US" dirty="0" smtClean="0">
                <a:solidFill>
                  <a:srgbClr val="92D050"/>
                </a:solidFill>
              </a:rPr>
              <a:t>oxygen</a:t>
            </a:r>
            <a:r>
              <a:rPr lang="en-US" dirty="0" smtClean="0"/>
              <a:t> into the body and remove </a:t>
            </a:r>
            <a:r>
              <a:rPr lang="en-US" dirty="0" smtClean="0">
                <a:solidFill>
                  <a:srgbClr val="92D050"/>
                </a:solidFill>
              </a:rPr>
              <a:t>carbon dioxide </a:t>
            </a:r>
            <a:r>
              <a:rPr lang="en-US" dirty="0" smtClean="0"/>
              <a:t>from the body.</a:t>
            </a:r>
          </a:p>
          <a:p>
            <a:pPr lvl="1" algn="just"/>
            <a:r>
              <a:rPr lang="en-US" dirty="0" smtClean="0">
                <a:solidFill>
                  <a:srgbClr val="92D050"/>
                </a:solidFill>
              </a:rPr>
              <a:t>Respiration</a:t>
            </a:r>
            <a:r>
              <a:rPr lang="en-US" dirty="0" smtClean="0"/>
              <a:t> in the cells is referred to as </a:t>
            </a:r>
            <a:r>
              <a:rPr lang="en-US" dirty="0" smtClean="0">
                <a:solidFill>
                  <a:srgbClr val="92D050"/>
                </a:solidFill>
              </a:rPr>
              <a:t>cellular respiration</a:t>
            </a:r>
            <a:r>
              <a:rPr lang="en-US" dirty="0" smtClean="0"/>
              <a:t>.</a:t>
            </a:r>
          </a:p>
          <a:p>
            <a:pPr lvl="1" algn="just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Respiration?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  <a:ln>
            <a:noFill/>
          </a:ln>
        </p:spPr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rgbClr val="FFC000"/>
                </a:solidFill>
              </a:rPr>
              <a:t>Two stages of respiration</a:t>
            </a:r>
          </a:p>
          <a:p>
            <a:pPr lvl="1" algn="just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– glucose is broken down into smaller molecules in the </a:t>
            </a:r>
            <a:r>
              <a:rPr lang="en-US" dirty="0" smtClean="0">
                <a:solidFill>
                  <a:srgbClr val="92D050"/>
                </a:solidFill>
              </a:rPr>
              <a:t>cytoplasm</a:t>
            </a:r>
            <a:r>
              <a:rPr lang="en-US" dirty="0" smtClean="0"/>
              <a:t> (</a:t>
            </a:r>
            <a:r>
              <a:rPr lang="en-US" i="1" dirty="0" smtClean="0"/>
              <a:t>no oxygen is involved</a:t>
            </a:r>
            <a:r>
              <a:rPr lang="en-US" dirty="0" smtClean="0"/>
              <a:t>).</a:t>
            </a:r>
          </a:p>
          <a:p>
            <a:pPr lvl="1" algn="just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– The small molecules are broken down into even smaller molecules using oxygen in the </a:t>
            </a:r>
            <a:r>
              <a:rPr lang="en-US" dirty="0" smtClean="0">
                <a:solidFill>
                  <a:srgbClr val="92D050"/>
                </a:solidFill>
              </a:rPr>
              <a:t>mitochondria</a:t>
            </a:r>
            <a:r>
              <a:rPr lang="en-US" dirty="0" smtClean="0"/>
              <a:t>.  </a:t>
            </a:r>
            <a:r>
              <a:rPr lang="en-US" i="1" dirty="0" smtClean="0"/>
              <a:t>This is where most of the energy is released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Respiration?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  <a:ln>
            <a:noFill/>
          </a:ln>
        </p:spPr>
        <p:txBody>
          <a:bodyPr>
            <a:normAutofit/>
          </a:bodyPr>
          <a:lstStyle/>
          <a:p>
            <a:pPr algn="just"/>
            <a:r>
              <a:rPr lang="en-US" sz="3000" dirty="0" smtClean="0">
                <a:solidFill>
                  <a:srgbClr val="FFC000"/>
                </a:solidFill>
              </a:rPr>
              <a:t>Photosynthesis vs. Respiration</a:t>
            </a:r>
          </a:p>
          <a:p>
            <a:pPr algn="just"/>
            <a:endParaRPr lang="en-US" sz="3000" dirty="0" smtClean="0"/>
          </a:p>
          <a:p>
            <a:pPr algn="just"/>
            <a:endParaRPr lang="en-US" sz="3000" dirty="0" smtClean="0"/>
          </a:p>
        </p:txBody>
      </p:sp>
      <p:pic>
        <p:nvPicPr>
          <p:cNvPr id="1028" name="Picture 4" descr="http://www.nature.com/scitable/content/ne0000/ne0000/ne0000/ne0000/14705175/U3CP5-1_ChloroplastStructu_k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514600"/>
            <a:ext cx="2362200" cy="1503219"/>
          </a:xfrm>
          <a:prstGeom prst="rect">
            <a:avLst/>
          </a:prstGeom>
          <a:noFill/>
        </p:spPr>
      </p:pic>
      <p:pic>
        <p:nvPicPr>
          <p:cNvPr id="1030" name="Picture 6" descr="http://image.shutterstock.com/display_pic_with_logo/121972/121972,1229943908,2/stock-vector-structure-of-a-mitochondrion-223543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4724400"/>
            <a:ext cx="1828800" cy="191008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05200" y="20574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Chloroplast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315200" y="3733800"/>
            <a:ext cx="1371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Sugar</a:t>
            </a:r>
          </a:p>
          <a:p>
            <a:pPr algn="ctr"/>
            <a:r>
              <a:rPr lang="en-US" sz="2200" dirty="0" smtClean="0"/>
              <a:t>&amp;</a:t>
            </a:r>
          </a:p>
          <a:p>
            <a:pPr algn="ctr"/>
            <a:r>
              <a:rPr lang="en-US" sz="2200" dirty="0" smtClean="0"/>
              <a:t>Oxygen</a:t>
            </a:r>
            <a:endParaRPr lang="en-US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3581400"/>
            <a:ext cx="1371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Carbon Dioxide</a:t>
            </a:r>
          </a:p>
          <a:p>
            <a:pPr algn="ctr"/>
            <a:r>
              <a:rPr lang="en-US" sz="2200" dirty="0" smtClean="0"/>
              <a:t>&amp;</a:t>
            </a:r>
          </a:p>
          <a:p>
            <a:pPr algn="ctr"/>
            <a:r>
              <a:rPr lang="en-US" sz="2200" dirty="0" smtClean="0"/>
              <a:t>Water</a:t>
            </a:r>
            <a:endParaRPr lang="en-US" sz="2200" dirty="0"/>
          </a:p>
        </p:txBody>
      </p:sp>
      <p:sp>
        <p:nvSpPr>
          <p:cNvPr id="12" name="Curved Left Arrow 11"/>
          <p:cNvSpPr/>
          <p:nvPr/>
        </p:nvSpPr>
        <p:spPr>
          <a:xfrm>
            <a:off x="5791200" y="3429000"/>
            <a:ext cx="990600" cy="2133600"/>
          </a:xfrm>
          <a:prstGeom prst="curvedLeftArrow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urved Left Arrow 13"/>
          <p:cNvSpPr/>
          <p:nvPr/>
        </p:nvSpPr>
        <p:spPr>
          <a:xfrm rot="10998513">
            <a:off x="2118142" y="3303407"/>
            <a:ext cx="990600" cy="2133600"/>
          </a:xfrm>
          <a:prstGeom prst="curvedLeftArrow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Respiration?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  <a:ln>
            <a:noFill/>
          </a:ln>
        </p:spPr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rgbClr val="FFC000"/>
                </a:solidFill>
              </a:rPr>
              <a:t>Photosynthesis</a:t>
            </a:r>
          </a:p>
          <a:p>
            <a:pPr algn="just"/>
            <a:endParaRPr lang="en-US" dirty="0" smtClean="0">
              <a:solidFill>
                <a:srgbClr val="FFC000"/>
              </a:solidFill>
            </a:endParaRPr>
          </a:p>
          <a:p>
            <a:pPr algn="just"/>
            <a:endParaRPr lang="en-US" dirty="0" smtClean="0">
              <a:solidFill>
                <a:srgbClr val="FFC000"/>
              </a:solidFill>
            </a:endParaRPr>
          </a:p>
          <a:p>
            <a:pPr algn="just"/>
            <a:endParaRPr lang="en-US" dirty="0" smtClean="0">
              <a:solidFill>
                <a:srgbClr val="FFC000"/>
              </a:solidFill>
            </a:endParaRPr>
          </a:p>
          <a:p>
            <a:pPr algn="just"/>
            <a:endParaRPr lang="en-US" dirty="0" smtClean="0">
              <a:solidFill>
                <a:srgbClr val="FFC000"/>
              </a:solidFill>
            </a:endParaRPr>
          </a:p>
          <a:p>
            <a:pPr algn="just"/>
            <a:r>
              <a:rPr lang="en-US" dirty="0" smtClean="0">
                <a:solidFill>
                  <a:srgbClr val="FFC000"/>
                </a:solidFill>
              </a:rPr>
              <a:t>Respiration</a:t>
            </a:r>
            <a:endParaRPr lang="en-US" dirty="0" smtClean="0">
              <a:solidFill>
                <a:srgbClr val="FFC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733800" y="5334000"/>
            <a:ext cx="6858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81200" y="26670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 + 6 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          C</a:t>
            </a:r>
            <a:r>
              <a:rPr lang="en-US" sz="2400" baseline="-25000" dirty="0" smtClean="0"/>
              <a:t>6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12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6</a:t>
            </a:r>
            <a:r>
              <a:rPr lang="en-US" sz="2400" dirty="0" smtClean="0"/>
              <a:t> + 6 O</a:t>
            </a:r>
            <a:r>
              <a:rPr lang="en-US" sz="2400" baseline="-25000" dirty="0" smtClean="0"/>
              <a:t>2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191000" y="2895600"/>
            <a:ext cx="6858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038600" y="2133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99FF"/>
                </a:solidFill>
              </a:rPr>
              <a:t>light</a:t>
            </a:r>
          </a:p>
          <a:p>
            <a:pPr algn="ctr"/>
            <a:r>
              <a:rPr lang="en-US" i="1" dirty="0" smtClean="0">
                <a:solidFill>
                  <a:srgbClr val="FF99FF"/>
                </a:solidFill>
              </a:rPr>
              <a:t>energy</a:t>
            </a:r>
            <a:endParaRPr lang="en-US" i="1" dirty="0">
              <a:solidFill>
                <a:srgbClr val="FF99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51054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</a:t>
            </a:r>
            <a:r>
              <a:rPr lang="en-US" sz="2400" baseline="-25000" dirty="0" smtClean="0"/>
              <a:t>6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12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6</a:t>
            </a:r>
            <a:r>
              <a:rPr lang="en-US" sz="2400" dirty="0" smtClean="0"/>
              <a:t> </a:t>
            </a:r>
            <a:r>
              <a:rPr lang="en-US" sz="2400" dirty="0" smtClean="0"/>
              <a:t>+ </a:t>
            </a:r>
            <a:r>
              <a:rPr lang="en-US" sz="2400" dirty="0" smtClean="0"/>
              <a:t>6 O</a:t>
            </a:r>
            <a:r>
              <a:rPr lang="en-US" sz="2400" baseline="-25000" dirty="0" smtClean="0"/>
              <a:t>2 </a:t>
            </a:r>
            <a:r>
              <a:rPr lang="en-US" sz="2400" dirty="0" smtClean="0"/>
              <a:t>           6 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 + 6 </a:t>
            </a:r>
            <a:r>
              <a:rPr lang="en-US" sz="2400" dirty="0" smtClean="0"/>
              <a:t>CO</a:t>
            </a:r>
            <a:r>
              <a:rPr lang="en-US" sz="2400" baseline="-25000" dirty="0" smtClean="0"/>
              <a:t>2</a:t>
            </a:r>
            <a:endParaRPr lang="en-US" sz="2400" i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6553200" y="51054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 </a:t>
            </a:r>
            <a:r>
              <a:rPr lang="en-US" sz="2400" i="1" dirty="0" smtClean="0">
                <a:solidFill>
                  <a:srgbClr val="92D050"/>
                </a:solidFill>
              </a:rPr>
              <a:t>energy</a:t>
            </a:r>
            <a:endParaRPr lang="en-US" sz="2400" i="1" dirty="0">
              <a:solidFill>
                <a:srgbClr val="92D050"/>
              </a:solidFill>
            </a:endParaRPr>
          </a:p>
        </p:txBody>
      </p:sp>
      <p:sp>
        <p:nvSpPr>
          <p:cNvPr id="11" name="Left Brace 10"/>
          <p:cNvSpPr/>
          <p:nvPr/>
        </p:nvSpPr>
        <p:spPr>
          <a:xfrm rot="16200000">
            <a:off x="2857500" y="2247900"/>
            <a:ext cx="304800" cy="1905000"/>
          </a:xfrm>
          <a:prstGeom prst="leftBrac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e 11"/>
          <p:cNvSpPr/>
          <p:nvPr/>
        </p:nvSpPr>
        <p:spPr>
          <a:xfrm rot="5400000">
            <a:off x="5334000" y="4038600"/>
            <a:ext cx="304800" cy="1981200"/>
          </a:xfrm>
          <a:prstGeom prst="leftBrac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 rot="16200000">
            <a:off x="5829300" y="2247900"/>
            <a:ext cx="304800" cy="1905000"/>
          </a:xfrm>
          <a:prstGeom prst="leftBrac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/>
          <p:cNvSpPr/>
          <p:nvPr/>
        </p:nvSpPr>
        <p:spPr>
          <a:xfrm rot="5400000">
            <a:off x="2362200" y="4114800"/>
            <a:ext cx="304800" cy="1981200"/>
          </a:xfrm>
          <a:prstGeom prst="leftBrac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3882562">
            <a:off x="3990911" y="2518484"/>
            <a:ext cx="457200" cy="3378904"/>
          </a:xfrm>
          <a:prstGeom prst="downArrow">
            <a:avLst>
              <a:gd name="adj1" fmla="val 50000"/>
              <a:gd name="adj2" fmla="val 124406"/>
            </a:avLst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rot="7228754">
            <a:off x="4015266" y="2807398"/>
            <a:ext cx="457200" cy="2675530"/>
          </a:xfrm>
          <a:prstGeom prst="downArrow">
            <a:avLst>
              <a:gd name="adj1" fmla="val 50000"/>
              <a:gd name="adj2" fmla="val 124406"/>
            </a:avLst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10800000">
            <a:off x="609600" y="2362200"/>
            <a:ext cx="615553" cy="13716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C000"/>
                </a:solidFill>
              </a:rPr>
              <a:t>versus</a:t>
            </a:r>
            <a:endParaRPr lang="en-US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  <a:ln>
            <a:noFill/>
          </a:ln>
        </p:spPr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rgbClr val="FFC000"/>
                </a:solidFill>
              </a:rPr>
              <a:t>Fermentation</a:t>
            </a:r>
          </a:p>
          <a:p>
            <a:pPr lvl="1" algn="just"/>
            <a:r>
              <a:rPr lang="en-US" dirty="0" smtClean="0"/>
              <a:t>Process by which cells release energy from food </a:t>
            </a:r>
            <a:r>
              <a:rPr lang="en-US" i="1" dirty="0" smtClean="0"/>
              <a:t>without using oxygen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 smtClean="0"/>
              <a:t>Does not release as much energy as respiration.</a:t>
            </a:r>
          </a:p>
          <a:p>
            <a:pPr lvl="1" algn="just"/>
            <a:r>
              <a:rPr lang="en-US" dirty="0" smtClean="0">
                <a:solidFill>
                  <a:srgbClr val="92D050"/>
                </a:solidFill>
              </a:rPr>
              <a:t>Alcoholic fermentation</a:t>
            </a:r>
          </a:p>
          <a:p>
            <a:pPr lvl="2" algn="just"/>
            <a:r>
              <a:rPr lang="en-US" dirty="0" smtClean="0"/>
              <a:t>Yeast breaks down sugar to produce alcohol, CO</a:t>
            </a:r>
            <a:r>
              <a:rPr lang="en-US" baseline="-25000" dirty="0" smtClean="0"/>
              <a:t>2</a:t>
            </a:r>
            <a:r>
              <a:rPr lang="en-US" dirty="0" smtClean="0"/>
              <a:t>, and release some energy</a:t>
            </a:r>
          </a:p>
          <a:p>
            <a:pPr lvl="1" algn="just"/>
            <a:r>
              <a:rPr lang="en-US" dirty="0" smtClean="0">
                <a:solidFill>
                  <a:srgbClr val="92D050"/>
                </a:solidFill>
              </a:rPr>
              <a:t>Lactic Acid fermentation</a:t>
            </a:r>
          </a:p>
          <a:p>
            <a:pPr lvl="2" algn="just"/>
            <a:r>
              <a:rPr lang="en-US" dirty="0" smtClean="0"/>
              <a:t>Fermentation that takes place in muscle cells once oxygen in cells is used up.</a:t>
            </a:r>
          </a:p>
          <a:p>
            <a:pPr lvl="2" algn="just"/>
            <a:r>
              <a:rPr lang="en-US" dirty="0" smtClean="0"/>
              <a:t>Results in fatigue, muscle pain, “</a:t>
            </a:r>
            <a:r>
              <a:rPr lang="en-US" i="1" dirty="0" smtClean="0"/>
              <a:t>burnin</a:t>
            </a:r>
            <a:r>
              <a:rPr lang="en-US" i="1" dirty="0" smtClean="0"/>
              <a:t>g</a:t>
            </a:r>
            <a:r>
              <a:rPr lang="en-US" dirty="0" smtClean="0"/>
              <a:t>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332</TotalTime>
  <Words>250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Foundry</vt:lpstr>
      <vt:lpstr>(3-4) Cellular Respiration</vt:lpstr>
      <vt:lpstr>What is Respiration?</vt:lpstr>
      <vt:lpstr>What is Respiration?</vt:lpstr>
      <vt:lpstr>What is Respiration?</vt:lpstr>
      <vt:lpstr>What is Respiration?</vt:lpstr>
      <vt:lpstr>Fermentation</vt:lpstr>
    </vt:vector>
  </TitlesOfParts>
  <Company>GNPS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Processes and Energy</dc:title>
  <dc:creator>Administrator</dc:creator>
  <cp:lastModifiedBy>Administrator</cp:lastModifiedBy>
  <cp:revision>51</cp:revision>
  <dcterms:created xsi:type="dcterms:W3CDTF">2011-11-10T14:32:25Z</dcterms:created>
  <dcterms:modified xsi:type="dcterms:W3CDTF">2011-12-06T19:03:11Z</dcterms:modified>
</cp:coreProperties>
</file>