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3" r:id="rId5"/>
    <p:sldId id="261" r:id="rId6"/>
    <p:sldId id="264" r:id="rId7"/>
    <p:sldId id="262" r:id="rId8"/>
    <p:sldId id="265" r:id="rId9"/>
    <p:sldId id="266" r:id="rId10"/>
    <p:sldId id="269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7D3B118-808D-4C58-8999-567B04510E10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8230"/>
            <a:ext cx="8229600" cy="27310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(3-5) Cell Division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7712"/>
            <a:ext cx="8000999" cy="19700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Stage 1: </a:t>
            </a:r>
            <a:r>
              <a:rPr lang="en-US" sz="2400" b="1" dirty="0" err="1" smtClean="0"/>
              <a:t>Interphase</a:t>
            </a:r>
            <a:endParaRPr lang="en-US" sz="2400" b="1" dirty="0" smtClean="0"/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Stage 2: Mitosis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Stage 3: </a:t>
            </a:r>
            <a:r>
              <a:rPr lang="en-US" sz="2400" b="1" dirty="0" err="1" smtClean="0"/>
              <a:t>Cytokinesis</a:t>
            </a:r>
            <a:endParaRPr lang="en-US" sz="2400" b="1" dirty="0" smtClean="0"/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Structure and Replication of DNA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 </a:t>
            </a:r>
            <a:r>
              <a:rPr lang="en-US" dirty="0" err="1" smtClean="0"/>
              <a:t>Cytokinesis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Plant cell vs. animal cell </a:t>
            </a:r>
            <a:r>
              <a:rPr lang="en-US" dirty="0" err="1" smtClean="0"/>
              <a:t>cytokinesis</a:t>
            </a:r>
            <a:endParaRPr lang="en-US" dirty="0" smtClean="0"/>
          </a:p>
        </p:txBody>
      </p:sp>
      <p:pic>
        <p:nvPicPr>
          <p:cNvPr id="1026" name="Picture 2" descr="https://wikispaces.psu.edu/download/attachments/40045299/cytokine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7498407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&amp; </a:t>
            </a:r>
            <a:r>
              <a:rPr lang="en-US" smtClean="0"/>
              <a:t>Replication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/>
              <a:t>How was the structure of DNA discovered?</a:t>
            </a:r>
          </a:p>
          <a:p>
            <a:pPr lvl="1" algn="just"/>
            <a:r>
              <a:rPr lang="en-US" sz="2800" dirty="0" smtClean="0">
                <a:solidFill>
                  <a:srgbClr val="FFC000"/>
                </a:solidFill>
              </a:rPr>
              <a:t>Rosalind Franklin (1952)</a:t>
            </a:r>
          </a:p>
          <a:p>
            <a:pPr lvl="2" algn="just"/>
            <a:r>
              <a:rPr lang="en-US" sz="2500" i="1" dirty="0" smtClean="0">
                <a:solidFill>
                  <a:srgbClr val="92D050"/>
                </a:solidFill>
              </a:rPr>
              <a:t>First successful images of DNA using x-ray crystallography</a:t>
            </a:r>
          </a:p>
          <a:p>
            <a:pPr lvl="1" algn="just"/>
            <a:r>
              <a:rPr lang="en-US" sz="2800" dirty="0" smtClean="0">
                <a:solidFill>
                  <a:srgbClr val="FFC000"/>
                </a:solidFill>
              </a:rPr>
              <a:t>James Watson &amp; Francis Crick (1953)</a:t>
            </a:r>
          </a:p>
          <a:p>
            <a:pPr lvl="2" algn="just"/>
            <a:r>
              <a:rPr lang="en-US" sz="2500" i="1" dirty="0" smtClean="0">
                <a:solidFill>
                  <a:srgbClr val="92D050"/>
                </a:solidFill>
              </a:rPr>
              <a:t>Used Franklin’s images to build the first correct model of the DNA molecule</a:t>
            </a:r>
          </a:p>
          <a:p>
            <a:pPr lvl="2" algn="just"/>
            <a:r>
              <a:rPr lang="en-US" sz="2500" i="1" dirty="0" smtClean="0">
                <a:solidFill>
                  <a:srgbClr val="92D050"/>
                </a:solidFill>
              </a:rPr>
              <a:t>Discovered the “</a:t>
            </a:r>
            <a:r>
              <a:rPr lang="en-US" sz="2500" b="1" i="1" dirty="0" smtClean="0">
                <a:solidFill>
                  <a:srgbClr val="92D050"/>
                </a:solidFill>
              </a:rPr>
              <a:t>double-helix</a:t>
            </a:r>
            <a:r>
              <a:rPr lang="en-US" sz="2500" i="1" dirty="0" smtClean="0">
                <a:solidFill>
                  <a:srgbClr val="92D050"/>
                </a:solidFill>
              </a:rPr>
              <a:t>” shape of the molecule</a:t>
            </a:r>
          </a:p>
          <a:p>
            <a:pPr lvl="2" algn="just"/>
            <a:r>
              <a:rPr lang="en-US" sz="2500" i="1" dirty="0" smtClean="0">
                <a:solidFill>
                  <a:srgbClr val="92D050"/>
                </a:solidFill>
              </a:rPr>
              <a:t>Won Nobel Prize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&amp; </a:t>
            </a:r>
            <a:r>
              <a:rPr lang="en-US" smtClean="0"/>
              <a:t>Replication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sz="2300" dirty="0" smtClean="0"/>
              <a:t>Molecule is shaped like a twisted ladder (“</a:t>
            </a:r>
            <a:r>
              <a:rPr lang="en-US" sz="2300" i="1" dirty="0" smtClean="0"/>
              <a:t>double helix</a:t>
            </a:r>
            <a:r>
              <a:rPr lang="en-US" sz="2300" dirty="0" smtClean="0"/>
              <a:t>”)</a:t>
            </a:r>
          </a:p>
        </p:txBody>
      </p:sp>
      <p:pic>
        <p:nvPicPr>
          <p:cNvPr id="1026" name="Picture 2" descr="http://www.chemguide.co.uk/organicprops/aminoacids/doubleheli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09800"/>
            <a:ext cx="4361049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62400" y="3048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Nitrogen</a:t>
            </a:r>
            <a:endParaRPr lang="en-US" sz="14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44958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Deoxyribose</a:t>
            </a:r>
            <a:r>
              <a:rPr lang="en-US" dirty="0" smtClean="0"/>
              <a:t> is the sugar which alternates with phosphates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4953000" y="4724399"/>
            <a:ext cx="1981200" cy="38099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57800" y="29718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</a:t>
            </a:r>
            <a:endParaRPr lang="en-US" sz="14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29718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</a:t>
            </a:r>
            <a:endParaRPr lang="en-US" sz="14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38100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G</a:t>
            </a:r>
            <a:endParaRPr lang="en-US" sz="14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38100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C</a:t>
            </a:r>
            <a:endParaRPr lang="en-US" sz="14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&amp; </a:t>
            </a:r>
            <a:r>
              <a:rPr lang="en-US" smtClean="0"/>
              <a:t>Replication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endParaRPr lang="en-US" sz="2300" dirty="0" smtClean="0"/>
          </a:p>
        </p:txBody>
      </p:sp>
      <p:pic>
        <p:nvPicPr>
          <p:cNvPr id="1026" name="Picture 2" descr="http://www.accessexcellence.org/RC/VL/GG/images/dna_replic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2243477" cy="50762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57600" y="1752600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DNA replicates by “unzipping” itself.</a:t>
            </a:r>
          </a:p>
          <a:p>
            <a:r>
              <a:rPr lang="en-US" sz="2400" dirty="0" smtClean="0"/>
              <a:t>The now unmatched nitrogen base pairs become matched up with loose base pairs found distributed throughout </a:t>
            </a:r>
            <a:r>
              <a:rPr lang="en-US" sz="2400" smtClean="0"/>
              <a:t>the nucleus.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“Cell Cycle”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There are three main </a:t>
            </a:r>
            <a:r>
              <a:rPr lang="en-US" b="1" i="1" dirty="0" smtClean="0">
                <a:solidFill>
                  <a:srgbClr val="FFC000"/>
                </a:solidFill>
              </a:rPr>
              <a:t>stages</a:t>
            </a:r>
            <a:r>
              <a:rPr lang="en-US" dirty="0" smtClean="0"/>
              <a:t> in the life cycle of a cell…</a:t>
            </a:r>
          </a:p>
          <a:p>
            <a:pPr lvl="1" algn="just"/>
            <a:r>
              <a:rPr lang="en-US" dirty="0" smtClean="0">
                <a:solidFill>
                  <a:srgbClr val="FFC000"/>
                </a:solidFill>
              </a:rPr>
              <a:t>Stage 1: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92D050"/>
                </a:solidFill>
              </a:rPr>
              <a:t>Interphase</a:t>
            </a:r>
            <a:endParaRPr lang="en-US" dirty="0" smtClean="0">
              <a:solidFill>
                <a:srgbClr val="92D050"/>
              </a:solidFill>
            </a:endParaRPr>
          </a:p>
          <a:p>
            <a:pPr lvl="1" algn="just"/>
            <a:r>
              <a:rPr lang="en-US" dirty="0" smtClean="0">
                <a:solidFill>
                  <a:srgbClr val="FFC000"/>
                </a:solidFill>
              </a:rPr>
              <a:t>Stage 2: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92D050"/>
                </a:solidFill>
              </a:rPr>
              <a:t>Mitosis</a:t>
            </a:r>
          </a:p>
          <a:p>
            <a:pPr lvl="1" algn="just"/>
            <a:r>
              <a:rPr lang="en-US" dirty="0" smtClean="0">
                <a:solidFill>
                  <a:srgbClr val="FFC000"/>
                </a:solidFill>
              </a:rPr>
              <a:t>Stage 3: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92D050"/>
                </a:solidFill>
              </a:rPr>
              <a:t>Cytokinesis</a:t>
            </a:r>
            <a:endParaRPr lang="en-US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1:  </a:t>
            </a:r>
            <a:r>
              <a:rPr lang="en-US" dirty="0" err="1" smtClean="0"/>
              <a:t>Interphase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period in the cell cycle before cell division</a:t>
            </a:r>
          </a:p>
          <a:p>
            <a:pPr algn="just"/>
            <a:r>
              <a:rPr lang="en-US" dirty="0" smtClean="0"/>
              <a:t>Cell growth occurs</a:t>
            </a:r>
          </a:p>
          <a:p>
            <a:pPr lvl="1" algn="just"/>
            <a:r>
              <a:rPr lang="en-US" sz="2400" i="1" dirty="0" smtClean="0">
                <a:solidFill>
                  <a:srgbClr val="FFC000"/>
                </a:solidFill>
              </a:rPr>
              <a:t>New </a:t>
            </a:r>
            <a:r>
              <a:rPr lang="en-US" sz="2400" b="1" i="1" dirty="0" err="1" smtClean="0">
                <a:solidFill>
                  <a:srgbClr val="FFC000"/>
                </a:solidFill>
              </a:rPr>
              <a:t>ribosomes</a:t>
            </a:r>
            <a:r>
              <a:rPr lang="en-US" sz="2400" i="1" dirty="0" smtClean="0">
                <a:solidFill>
                  <a:srgbClr val="FFC000"/>
                </a:solidFill>
              </a:rPr>
              <a:t> and </a:t>
            </a:r>
            <a:r>
              <a:rPr lang="en-US" sz="2400" b="1" i="1" dirty="0" smtClean="0">
                <a:solidFill>
                  <a:srgbClr val="FFC000"/>
                </a:solidFill>
              </a:rPr>
              <a:t>enzymes</a:t>
            </a:r>
            <a:r>
              <a:rPr lang="en-US" sz="2400" i="1" dirty="0" smtClean="0">
                <a:solidFill>
                  <a:srgbClr val="FFC000"/>
                </a:solidFill>
              </a:rPr>
              <a:t> are made</a:t>
            </a:r>
          </a:p>
          <a:p>
            <a:pPr lvl="1" algn="just"/>
            <a:r>
              <a:rPr lang="en-US" sz="2400" i="1" dirty="0" smtClean="0">
                <a:solidFill>
                  <a:srgbClr val="FFC000"/>
                </a:solidFill>
              </a:rPr>
              <a:t>Copies of </a:t>
            </a:r>
            <a:r>
              <a:rPr lang="en-US" sz="2400" b="1" i="1" dirty="0" smtClean="0">
                <a:solidFill>
                  <a:srgbClr val="FFC000"/>
                </a:solidFill>
              </a:rPr>
              <a:t>mitochondria</a:t>
            </a:r>
            <a:r>
              <a:rPr lang="en-US" sz="2400" i="1" dirty="0" smtClean="0">
                <a:solidFill>
                  <a:srgbClr val="FFC000"/>
                </a:solidFill>
              </a:rPr>
              <a:t> and </a:t>
            </a:r>
            <a:r>
              <a:rPr lang="en-US" sz="2400" b="1" i="1" dirty="0" smtClean="0">
                <a:solidFill>
                  <a:srgbClr val="FFC000"/>
                </a:solidFill>
              </a:rPr>
              <a:t>chloroplasts</a:t>
            </a:r>
            <a:r>
              <a:rPr lang="en-US" sz="2400" i="1" dirty="0" smtClean="0">
                <a:solidFill>
                  <a:srgbClr val="FFC000"/>
                </a:solidFill>
              </a:rPr>
              <a:t> are made</a:t>
            </a:r>
          </a:p>
          <a:p>
            <a:pPr algn="just"/>
            <a:r>
              <a:rPr lang="en-US" dirty="0" smtClean="0"/>
              <a:t>DNA replication occurs</a:t>
            </a:r>
          </a:p>
          <a:p>
            <a:pPr lvl="1" algn="just"/>
            <a:r>
              <a:rPr lang="en-US" sz="2400" i="1" dirty="0" smtClean="0">
                <a:solidFill>
                  <a:srgbClr val="FFC000"/>
                </a:solidFill>
              </a:rPr>
              <a:t>An exact copy of the DNA in the nucleus is made </a:t>
            </a:r>
          </a:p>
          <a:p>
            <a:pPr algn="just"/>
            <a:r>
              <a:rPr lang="en-US" dirty="0" smtClean="0"/>
              <a:t>Preparation for division</a:t>
            </a:r>
          </a:p>
          <a:p>
            <a:pPr lvl="1" algn="just"/>
            <a:r>
              <a:rPr lang="en-US" sz="2400" i="1" dirty="0" smtClean="0">
                <a:solidFill>
                  <a:srgbClr val="FFC000"/>
                </a:solidFill>
              </a:rPr>
              <a:t>Cell produces structures that are specifically used to divide into two “daughter cells”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1:  </a:t>
            </a:r>
            <a:r>
              <a:rPr lang="en-US" dirty="0" err="1" smtClean="0"/>
              <a:t>Interphase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117" y="1600200"/>
            <a:ext cx="875724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  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Once </a:t>
            </a:r>
            <a:r>
              <a:rPr lang="en-US" dirty="0" err="1" smtClean="0">
                <a:solidFill>
                  <a:srgbClr val="FFC000"/>
                </a:solidFill>
              </a:rPr>
              <a:t>interphase</a:t>
            </a:r>
            <a:r>
              <a:rPr lang="en-US" dirty="0" smtClean="0"/>
              <a:t> is complete, the cell is ready to divide,  then…</a:t>
            </a:r>
          </a:p>
          <a:p>
            <a:pPr algn="just"/>
            <a:r>
              <a:rPr lang="en-US" dirty="0" smtClean="0">
                <a:solidFill>
                  <a:srgbClr val="FFC000"/>
                </a:solidFill>
              </a:rPr>
              <a:t>Mitosis</a:t>
            </a:r>
            <a:r>
              <a:rPr lang="en-US" dirty="0" smtClean="0"/>
              <a:t> occurs in which the cell’s nucleus divides into two new nuclei</a:t>
            </a:r>
          </a:p>
          <a:p>
            <a:pPr algn="just"/>
            <a:r>
              <a:rPr lang="en-US" dirty="0" smtClean="0"/>
              <a:t>One copy of the cell’s DNA is distributed to each daughter cell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  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Mitosis occurs in four distinct phases:</a:t>
            </a:r>
          </a:p>
          <a:p>
            <a:pPr lvl="1" algn="just"/>
            <a:r>
              <a:rPr lang="en-US" dirty="0" smtClean="0">
                <a:solidFill>
                  <a:srgbClr val="FF99FF"/>
                </a:solidFill>
              </a:rPr>
              <a:t>1</a:t>
            </a:r>
            <a:r>
              <a:rPr lang="en-US" baseline="30000" dirty="0" smtClean="0">
                <a:solidFill>
                  <a:srgbClr val="FF99FF"/>
                </a:solidFill>
              </a:rPr>
              <a:t>st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92D050"/>
                </a:solidFill>
              </a:rPr>
              <a:t>Prophase</a:t>
            </a:r>
          </a:p>
          <a:p>
            <a:pPr lvl="1" algn="just"/>
            <a:r>
              <a:rPr lang="en-US" dirty="0" smtClean="0">
                <a:solidFill>
                  <a:srgbClr val="FF99FF"/>
                </a:solidFill>
              </a:rPr>
              <a:t>2</a:t>
            </a:r>
            <a:r>
              <a:rPr lang="en-US" baseline="30000" dirty="0" smtClean="0">
                <a:solidFill>
                  <a:srgbClr val="FF99FF"/>
                </a:solidFill>
              </a:rPr>
              <a:t>nd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92D050"/>
                </a:solidFill>
              </a:rPr>
              <a:t>Metaphase</a:t>
            </a:r>
          </a:p>
          <a:p>
            <a:pPr lvl="1" algn="just"/>
            <a:r>
              <a:rPr lang="en-US" dirty="0" smtClean="0">
                <a:solidFill>
                  <a:srgbClr val="FF99FF"/>
                </a:solidFill>
              </a:rPr>
              <a:t>3</a:t>
            </a:r>
            <a:r>
              <a:rPr lang="en-US" baseline="30000" dirty="0" smtClean="0">
                <a:solidFill>
                  <a:srgbClr val="FF99FF"/>
                </a:solidFill>
              </a:rPr>
              <a:t>rd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92D050"/>
                </a:solidFill>
              </a:rPr>
              <a:t>Anaphase</a:t>
            </a:r>
          </a:p>
          <a:p>
            <a:pPr lvl="1" algn="just"/>
            <a:r>
              <a:rPr lang="en-US" dirty="0" smtClean="0">
                <a:solidFill>
                  <a:srgbClr val="FF99FF"/>
                </a:solidFill>
              </a:rPr>
              <a:t>4</a:t>
            </a:r>
            <a:r>
              <a:rPr lang="en-US" baseline="30000" dirty="0" smtClean="0">
                <a:solidFill>
                  <a:srgbClr val="FF99FF"/>
                </a:solidFill>
              </a:rPr>
              <a:t>th</a:t>
            </a:r>
            <a:r>
              <a:rPr lang="en-US" dirty="0" smtClean="0"/>
              <a:t> - </a:t>
            </a:r>
            <a:r>
              <a:rPr lang="en-US" dirty="0" err="1" smtClean="0">
                <a:solidFill>
                  <a:srgbClr val="92D050"/>
                </a:solidFill>
              </a:rPr>
              <a:t>Telophase</a:t>
            </a:r>
            <a:endParaRPr lang="en-US" dirty="0" smtClean="0">
              <a:solidFill>
                <a:srgbClr val="92D050"/>
              </a:solidFill>
            </a:endParaRP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  Mitosis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447800"/>
            <a:ext cx="353765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4141265" cy="529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  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During </a:t>
            </a:r>
            <a:r>
              <a:rPr lang="en-US" sz="2400" i="1" dirty="0" smtClean="0">
                <a:solidFill>
                  <a:srgbClr val="FFC000"/>
                </a:solidFill>
              </a:rPr>
              <a:t>prophase</a:t>
            </a:r>
            <a:r>
              <a:rPr lang="en-US" sz="2400" dirty="0" smtClean="0"/>
              <a:t>, the chromatin (DNA) in the nucleus condenses to form double-rod like structures called </a:t>
            </a:r>
            <a:r>
              <a:rPr lang="en-US" sz="2400" b="1" dirty="0" smtClean="0">
                <a:solidFill>
                  <a:srgbClr val="92D050"/>
                </a:solidFill>
              </a:rPr>
              <a:t>chromosomes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Each rod is an exact copy of the other, and is called a </a:t>
            </a:r>
            <a:r>
              <a:rPr lang="en-US" sz="2400" b="1" dirty="0" err="1" smtClean="0">
                <a:solidFill>
                  <a:srgbClr val="92D050"/>
                </a:solidFill>
              </a:rPr>
              <a:t>chromatid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 err="1" smtClean="0"/>
              <a:t>chromatids</a:t>
            </a:r>
            <a:r>
              <a:rPr lang="en-US" sz="2400" dirty="0" smtClean="0"/>
              <a:t> are held together by a structure called a </a:t>
            </a:r>
            <a:r>
              <a:rPr lang="en-US" sz="2400" b="1" dirty="0" err="1" smtClean="0">
                <a:solidFill>
                  <a:srgbClr val="92D050"/>
                </a:solidFill>
              </a:rPr>
              <a:t>centromere</a:t>
            </a:r>
            <a:r>
              <a:rPr lang="en-US" sz="2400" dirty="0" smtClean="0"/>
              <a:t>.</a:t>
            </a:r>
          </a:p>
        </p:txBody>
      </p:sp>
      <p:pic>
        <p:nvPicPr>
          <p:cNvPr id="1026" name="Picture 2" descr="http://www.riversideonline.com/source/images/slideshow/r22_chromos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114800"/>
            <a:ext cx="3378200" cy="25336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77000" y="46482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err="1" smtClean="0"/>
              <a:t>chromatid</a:t>
            </a:r>
            <a:endParaRPr lang="en-US" sz="2200" i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4724400" y="5029200"/>
            <a:ext cx="1828800" cy="228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57912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err="1" smtClean="0"/>
              <a:t>centromere</a:t>
            </a:r>
            <a:endParaRPr lang="en-US" sz="2200" i="1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rot="10800000">
            <a:off x="4572000" y="5486400"/>
            <a:ext cx="2209800" cy="52024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51054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err="1" smtClean="0"/>
              <a:t>chromatid</a:t>
            </a:r>
            <a:endParaRPr lang="en-US" sz="2200" i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09800" y="5410200"/>
            <a:ext cx="220980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 </a:t>
            </a:r>
            <a:r>
              <a:rPr lang="en-US" dirty="0" err="1" smtClean="0"/>
              <a:t>Cytokinesis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rgbClr val="FFC000"/>
                </a:solidFill>
              </a:rPr>
              <a:t>Cytokinesis</a:t>
            </a:r>
            <a:endParaRPr lang="en-US" dirty="0" smtClean="0">
              <a:solidFill>
                <a:srgbClr val="FFC000"/>
              </a:solidFill>
            </a:endParaRPr>
          </a:p>
          <a:p>
            <a:pPr lvl="1" algn="just"/>
            <a:r>
              <a:rPr lang="en-US" dirty="0" smtClean="0"/>
              <a:t>Completes cell division</a:t>
            </a:r>
          </a:p>
          <a:p>
            <a:pPr lvl="1" algn="just"/>
            <a:r>
              <a:rPr lang="en-US" dirty="0" smtClean="0"/>
              <a:t>The cytoplasm divides</a:t>
            </a:r>
          </a:p>
          <a:p>
            <a:pPr lvl="1" algn="just"/>
            <a:r>
              <a:rPr lang="en-US" dirty="0" smtClean="0"/>
              <a:t>Organelles are distributed to each of the two new daughter cells</a:t>
            </a:r>
          </a:p>
          <a:p>
            <a:pPr lvl="1" algn="just"/>
            <a:r>
              <a:rPr lang="en-US" i="1" dirty="0" smtClean="0"/>
              <a:t>Slightly different in plant and animal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390</TotalTime>
  <Words>401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(3-5) Cell Division</vt:lpstr>
      <vt:lpstr>The “Cell Cycle”</vt:lpstr>
      <vt:lpstr>Stage 1:  Interphase</vt:lpstr>
      <vt:lpstr>Stage 1:  Interphase</vt:lpstr>
      <vt:lpstr>Stage 2:  Mitosis</vt:lpstr>
      <vt:lpstr>Stage 2:  Mitosis</vt:lpstr>
      <vt:lpstr>Stage 2:  Mitosis</vt:lpstr>
      <vt:lpstr>Stage 2:  Mitosis</vt:lpstr>
      <vt:lpstr>Stage 3:  Cytokinesis</vt:lpstr>
      <vt:lpstr>Stage 3:  Cytokinesis</vt:lpstr>
      <vt:lpstr>Structure &amp; Replication of DNA</vt:lpstr>
      <vt:lpstr>Structure &amp; Replication of DNA</vt:lpstr>
      <vt:lpstr>Structure &amp; Replication of DNA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Processes and Energy</dc:title>
  <dc:creator>Administrator</dc:creator>
  <cp:lastModifiedBy>Administrator</cp:lastModifiedBy>
  <cp:revision>60</cp:revision>
  <dcterms:created xsi:type="dcterms:W3CDTF">2011-11-10T14:32:25Z</dcterms:created>
  <dcterms:modified xsi:type="dcterms:W3CDTF">2011-12-15T14:56:45Z</dcterms:modified>
</cp:coreProperties>
</file>