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4" r:id="rId4"/>
    <p:sldId id="276" r:id="rId5"/>
    <p:sldId id="277" r:id="rId6"/>
    <p:sldId id="278" r:id="rId7"/>
    <p:sldId id="280" r:id="rId8"/>
    <p:sldId id="279" r:id="rId9"/>
    <p:sldId id="281" r:id="rId10"/>
    <p:sldId id="282" r:id="rId11"/>
    <p:sldId id="275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E077"/>
    <a:srgbClr val="C954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 varScale="1">
        <p:scale>
          <a:sx n="69" d="100"/>
          <a:sy n="69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B16962-4C6E-420E-9792-8F1CA073A647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 chapter 4</a:t>
            </a:r>
          </a:p>
          <a:p>
            <a:endParaRPr lang="en-US" sz="1200" dirty="0" smtClean="0"/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Mendel’s work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Probability &amp; heredity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cell &amp; inheritance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</a:t>
            </a:r>
            <a:r>
              <a:rPr lang="en-US" sz="2200" b="0" dirty="0" err="1" smtClean="0"/>
              <a:t>dna</a:t>
            </a:r>
            <a:r>
              <a:rPr lang="en-US" sz="2200" b="0" dirty="0" smtClean="0"/>
              <a:t> connection</a:t>
            </a:r>
            <a:endParaRPr lang="en-US" sz="22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Genetics: The Science of Heredity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Lineup of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22648" cy="479755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Each chromosome in a pair has the same genes</a:t>
            </a:r>
          </a:p>
          <a:p>
            <a:pPr algn="just"/>
            <a:r>
              <a:rPr lang="en-US" sz="2400" dirty="0" smtClean="0"/>
              <a:t>The genes are lined up in the same order on both chromosomes</a:t>
            </a:r>
          </a:p>
          <a:p>
            <a:pPr algn="just"/>
            <a:r>
              <a:rPr lang="en-US" sz="2400" dirty="0" smtClean="0"/>
              <a:t>The alleles for some of the genes might be different.</a:t>
            </a:r>
          </a:p>
          <a:p>
            <a:pPr lvl="1"/>
            <a:r>
              <a:rPr lang="en-US" sz="2000" dirty="0" smtClean="0"/>
              <a:t>Which genes are homozygous?</a:t>
            </a:r>
          </a:p>
          <a:p>
            <a:pPr lvl="1"/>
            <a:r>
              <a:rPr lang="en-US" sz="2000" dirty="0" smtClean="0"/>
              <a:t>Which genes are heterozygous?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5562600" y="1447800"/>
            <a:ext cx="609600" cy="4724400"/>
            <a:chOff x="5562600" y="1447800"/>
            <a:chExt cx="609600" cy="4724400"/>
          </a:xfrm>
        </p:grpSpPr>
        <p:grpSp>
          <p:nvGrpSpPr>
            <p:cNvPr id="11" name="Group 10"/>
            <p:cNvGrpSpPr/>
            <p:nvPr/>
          </p:nvGrpSpPr>
          <p:grpSpPr>
            <a:xfrm>
              <a:off x="5562600" y="1447800"/>
              <a:ext cx="609600" cy="4724400"/>
              <a:chOff x="5562600" y="1447800"/>
              <a:chExt cx="609600" cy="47244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562600" y="1447800"/>
                <a:ext cx="609600" cy="2971800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562600" y="4724400"/>
                <a:ext cx="609600" cy="1447800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15000" y="4419600"/>
                <a:ext cx="304800" cy="3048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562600" y="1447800"/>
              <a:ext cx="609600" cy="685800"/>
              <a:chOff x="4419600" y="1905000"/>
              <a:chExt cx="609600" cy="6858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419600" y="1905000"/>
                <a:ext cx="609600" cy="685800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572000" y="20574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A</a:t>
                </a:r>
                <a:endParaRPr lang="en-US" sz="2000" i="1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562600" y="1981200"/>
              <a:ext cx="609600" cy="685800"/>
              <a:chOff x="3886200" y="2133600"/>
              <a:chExt cx="609600" cy="533400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b</a:t>
                </a:r>
                <a:endParaRPr lang="en-US" sz="2000" i="1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562600" y="2667000"/>
              <a:ext cx="609600" cy="533400"/>
              <a:chOff x="3886200" y="2133600"/>
              <a:chExt cx="609600" cy="533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C</a:t>
                </a:r>
                <a:endParaRPr lang="en-US" sz="2000" i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562600" y="3200400"/>
              <a:ext cx="609600" cy="533400"/>
              <a:chOff x="3886200" y="2133600"/>
              <a:chExt cx="609600" cy="53340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D</a:t>
                </a:r>
                <a:endParaRPr lang="en-US" sz="2000" i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562600" y="3733800"/>
              <a:ext cx="609600" cy="685800"/>
              <a:chOff x="3886200" y="2133600"/>
              <a:chExt cx="609600" cy="53340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e</a:t>
                </a:r>
                <a:endParaRPr lang="en-US" sz="2000" i="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5562600" y="4724400"/>
              <a:ext cx="609600" cy="533400"/>
              <a:chOff x="3886200" y="2133600"/>
              <a:chExt cx="609600" cy="533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43518"/>
                </a:avLst>
              </a:prstGeom>
              <a:solidFill>
                <a:srgbClr val="C954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F</a:t>
                </a:r>
                <a:endParaRPr lang="en-US" sz="2000" i="1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5562600" y="5638800"/>
              <a:ext cx="609600" cy="533400"/>
              <a:chOff x="3886200" y="2133600"/>
              <a:chExt cx="609600" cy="53340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43518"/>
                </a:avLst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h</a:t>
                </a:r>
                <a:endParaRPr lang="en-US" sz="2000" i="1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562600" y="5181600"/>
              <a:ext cx="609600" cy="533400"/>
              <a:chOff x="3886200" y="2133600"/>
              <a:chExt cx="609600" cy="5334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20E07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G</a:t>
                </a:r>
                <a:endParaRPr lang="en-US" sz="2000" i="1" dirty="0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7010400" y="1447800"/>
            <a:ext cx="609600" cy="4724400"/>
            <a:chOff x="7010400" y="1447800"/>
            <a:chExt cx="609600" cy="4724400"/>
          </a:xfrm>
        </p:grpSpPr>
        <p:grpSp>
          <p:nvGrpSpPr>
            <p:cNvPr id="12" name="Group 11"/>
            <p:cNvGrpSpPr/>
            <p:nvPr/>
          </p:nvGrpSpPr>
          <p:grpSpPr>
            <a:xfrm>
              <a:off x="7010400" y="1447800"/>
              <a:ext cx="609600" cy="4724400"/>
              <a:chOff x="7010400" y="1447800"/>
              <a:chExt cx="609600" cy="47244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7010400" y="1447800"/>
                <a:ext cx="609600" cy="2971800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010400" y="4724400"/>
                <a:ext cx="609600" cy="1447800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162800" y="4419600"/>
                <a:ext cx="304800" cy="3048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010400" y="1447800"/>
              <a:ext cx="609600" cy="685800"/>
              <a:chOff x="4191000" y="2971800"/>
              <a:chExt cx="609600" cy="685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191000" y="2971800"/>
                <a:ext cx="609600" cy="685800"/>
              </a:xfrm>
              <a:prstGeom prst="roundRect">
                <a:avLst>
                  <a:gd name="adj" fmla="val 50000"/>
                </a:avLst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343400" y="31242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a</a:t>
                </a:r>
                <a:endParaRPr lang="en-US" sz="2000" i="1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010400" y="1981200"/>
              <a:ext cx="609600" cy="685800"/>
              <a:chOff x="3810000" y="3276600"/>
              <a:chExt cx="609600" cy="533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810000" y="3276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962400" y="3352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B</a:t>
                </a:r>
                <a:endParaRPr lang="en-US" sz="2000" i="1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010400" y="2667000"/>
              <a:ext cx="609600" cy="533400"/>
              <a:chOff x="3886200" y="2133600"/>
              <a:chExt cx="609600" cy="53340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C</a:t>
                </a:r>
                <a:endParaRPr lang="en-US" sz="2000" i="1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010400" y="3200400"/>
              <a:ext cx="609600" cy="533400"/>
              <a:chOff x="3886200" y="2133600"/>
              <a:chExt cx="609600" cy="533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d</a:t>
                </a:r>
                <a:endParaRPr lang="en-US" sz="2000" i="1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010400" y="3733800"/>
              <a:ext cx="609600" cy="685800"/>
              <a:chOff x="3886200" y="2133600"/>
              <a:chExt cx="609600" cy="533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e</a:t>
                </a:r>
                <a:endParaRPr lang="en-US" sz="2000" i="1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010400" y="4724400"/>
              <a:ext cx="609600" cy="533400"/>
              <a:chOff x="3886200" y="2133600"/>
              <a:chExt cx="609600" cy="5334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43517"/>
                </a:avLst>
              </a:prstGeom>
              <a:solidFill>
                <a:srgbClr val="C954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F</a:t>
                </a:r>
                <a:endParaRPr lang="en-US" sz="2000" i="1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010400" y="5638800"/>
              <a:ext cx="609600" cy="533400"/>
              <a:chOff x="3886200" y="2133600"/>
              <a:chExt cx="609600" cy="53340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43518"/>
                </a:avLst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H</a:t>
                </a:r>
                <a:endParaRPr lang="en-US" sz="2000" i="1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5181600"/>
              <a:ext cx="609600" cy="533400"/>
              <a:chOff x="3886200" y="2133600"/>
              <a:chExt cx="609600" cy="5334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3886200" y="2133600"/>
                <a:ext cx="609600" cy="533400"/>
              </a:xfrm>
              <a:prstGeom prst="roundRect">
                <a:avLst>
                  <a:gd name="adj" fmla="val 31125"/>
                </a:avLst>
              </a:prstGeom>
              <a:solidFill>
                <a:srgbClr val="20E07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600" y="2209800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g</a:t>
                </a:r>
                <a:endParaRPr lang="en-US" sz="20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4, Section 4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DNA Connection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Genes</a:t>
            </a:r>
          </a:p>
          <a:p>
            <a:pPr lvl="1" algn="just"/>
            <a:r>
              <a:rPr lang="en-US" sz="2400" dirty="0" smtClean="0"/>
              <a:t>Recall…</a:t>
            </a:r>
          </a:p>
          <a:p>
            <a:pPr lvl="2" algn="just"/>
            <a:r>
              <a:rPr lang="en-US" sz="2200" i="1" dirty="0" smtClean="0"/>
              <a:t>Chromosomes are found in the nucleus of a cell</a:t>
            </a:r>
          </a:p>
          <a:p>
            <a:pPr lvl="2" algn="just"/>
            <a:r>
              <a:rPr lang="en-US" sz="2200" i="1" dirty="0" smtClean="0"/>
              <a:t>Chromosomes are composed of tightly coiled DNA</a:t>
            </a:r>
          </a:p>
          <a:p>
            <a:pPr lvl="2" algn="just"/>
            <a:r>
              <a:rPr lang="en-US" sz="2200" i="1" dirty="0" smtClean="0"/>
              <a:t>DNA is made up of four nitrogen bases that form the “rungs “ of the DNA “ladder”</a:t>
            </a:r>
          </a:p>
          <a:p>
            <a:pPr lvl="3" algn="just"/>
            <a:r>
              <a:rPr lang="en-US" dirty="0" smtClean="0">
                <a:solidFill>
                  <a:srgbClr val="7030A0"/>
                </a:solidFill>
              </a:rPr>
              <a:t>Adenine (A), thymine (T), guanine (G), &amp; cytosine (C)</a:t>
            </a:r>
          </a:p>
          <a:p>
            <a:pPr lvl="1" algn="just"/>
            <a:r>
              <a:rPr lang="en-US" sz="2400" dirty="0" smtClean="0"/>
              <a:t>A gene is a section of the DNA molecule that contains information to code for </a:t>
            </a:r>
            <a:r>
              <a:rPr lang="en-US" sz="2400" dirty="0" smtClean="0">
                <a:solidFill>
                  <a:srgbClr val="C00000"/>
                </a:solidFill>
              </a:rPr>
              <a:t>one specific protein</a:t>
            </a:r>
          </a:p>
          <a:p>
            <a:pPr lvl="2" algn="just"/>
            <a:r>
              <a:rPr lang="en-US" sz="2200" i="1" dirty="0" smtClean="0"/>
              <a:t>*Proteins help determine size, shape, color, &amp; many other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337048" cy="5330952"/>
          </a:xfrm>
        </p:spPr>
        <p:txBody>
          <a:bodyPr/>
          <a:lstStyle/>
          <a:p>
            <a:pPr algn="just"/>
            <a:r>
              <a:rPr lang="en-US" sz="2800" dirty="0" smtClean="0"/>
              <a:t>Genes</a:t>
            </a:r>
          </a:p>
          <a:p>
            <a:pPr lvl="1" algn="just"/>
            <a:r>
              <a:rPr lang="en-US" sz="2400" dirty="0" smtClean="0"/>
              <a:t>Made up of a series of nitrogen bases in a row</a:t>
            </a:r>
          </a:p>
          <a:p>
            <a:pPr lvl="2" algn="just"/>
            <a:r>
              <a:rPr lang="en-US" sz="2200" u="sng" dirty="0" smtClean="0"/>
              <a:t>Ex</a:t>
            </a:r>
            <a:r>
              <a:rPr lang="en-US" sz="2200" dirty="0" smtClean="0"/>
              <a:t>:  </a:t>
            </a:r>
            <a:r>
              <a:rPr lang="en-US" sz="2200" i="1" dirty="0" smtClean="0">
                <a:solidFill>
                  <a:srgbClr val="7030A0"/>
                </a:solidFill>
              </a:rPr>
              <a:t>ATGACGTAC</a:t>
            </a:r>
          </a:p>
          <a:p>
            <a:pPr lvl="1" algn="just"/>
            <a:r>
              <a:rPr lang="en-US" sz="2400" dirty="0" smtClean="0"/>
              <a:t>A single gene may contain anywhere from several hundred to a million or more bases</a:t>
            </a:r>
          </a:p>
        </p:txBody>
      </p:sp>
      <p:pic>
        <p:nvPicPr>
          <p:cNvPr id="1026" name="Picture 2" descr="http://mrsdlovesscience.com/lifeedna/DNA-color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524000"/>
            <a:ext cx="2743200" cy="3810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022848" cy="4797552"/>
          </a:xfrm>
        </p:spPr>
        <p:txBody>
          <a:bodyPr/>
          <a:lstStyle/>
          <a:p>
            <a:pPr algn="just"/>
            <a:r>
              <a:rPr lang="en-US" sz="2800" i="1" dirty="0" smtClean="0"/>
              <a:t>Genes cont’d</a:t>
            </a:r>
            <a:r>
              <a:rPr lang="en-US" sz="2800" dirty="0" smtClean="0"/>
              <a:t>.</a:t>
            </a:r>
          </a:p>
          <a:p>
            <a:pPr lvl="1" algn="just"/>
            <a:r>
              <a:rPr lang="en-US" sz="2300" dirty="0" smtClean="0"/>
              <a:t>The order of the nitrogen bases along a gene forms a genetic code that specifies the type of protein produced</a:t>
            </a:r>
          </a:p>
          <a:p>
            <a:pPr lvl="1" algn="just"/>
            <a:r>
              <a:rPr lang="en-US" sz="2300" dirty="0" smtClean="0"/>
              <a:t>A group of three bases codes for one specific amino acid</a:t>
            </a:r>
          </a:p>
          <a:p>
            <a:pPr lvl="2" algn="just"/>
            <a:r>
              <a:rPr lang="en-US" sz="2100" u="sng" dirty="0" smtClean="0"/>
              <a:t>Ex</a:t>
            </a:r>
            <a:r>
              <a:rPr lang="en-US" sz="2100" dirty="0" smtClean="0"/>
              <a:t>: </a:t>
            </a:r>
            <a:r>
              <a:rPr lang="en-US" sz="2100" i="1" dirty="0" smtClean="0"/>
              <a:t>CGT</a:t>
            </a:r>
            <a:r>
              <a:rPr lang="en-US" sz="2100" dirty="0" smtClean="0"/>
              <a:t> codes for </a:t>
            </a:r>
            <a:r>
              <a:rPr lang="en-US" sz="2100" i="1" dirty="0" err="1" smtClean="0"/>
              <a:t>alanine</a:t>
            </a:r>
            <a:endParaRPr lang="en-US" sz="2100" i="1" dirty="0" smtClean="0"/>
          </a:p>
          <a:p>
            <a:pPr lvl="1" algn="just"/>
            <a:r>
              <a:rPr lang="en-US" sz="2300" dirty="0" smtClean="0"/>
              <a:t>The order of the three-base code units determines the order in which amino acids string together to make a protein</a:t>
            </a:r>
          </a:p>
          <a:p>
            <a:pPr lvl="1" algn="just"/>
            <a:endParaRPr lang="en-US" sz="2300" dirty="0" smtClean="0"/>
          </a:p>
          <a:p>
            <a:pPr algn="just"/>
            <a:endParaRPr lang="en-US" sz="2800" dirty="0" smtClean="0"/>
          </a:p>
        </p:txBody>
      </p:sp>
      <p:pic>
        <p:nvPicPr>
          <p:cNvPr id="5" name="Picture 2" descr="http://mrsdlovesscience.com/lifeedna/DNA-color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676400"/>
            <a:ext cx="2362200" cy="328083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086600" y="1676400"/>
            <a:ext cx="762000" cy="10668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2667000"/>
            <a:ext cx="762000" cy="914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657600"/>
            <a:ext cx="762000" cy="9906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Cells Make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Even though chromosomes are located in the nucleus of the cell, protein synthesis occurs in the </a:t>
            </a:r>
            <a:r>
              <a:rPr lang="en-US" sz="2800" dirty="0" err="1" smtClean="0"/>
              <a:t>ribosomes</a:t>
            </a:r>
            <a:endParaRPr lang="en-US" sz="2800" dirty="0" smtClean="0"/>
          </a:p>
          <a:p>
            <a:pPr lvl="1" algn="just"/>
            <a:r>
              <a:rPr lang="en-US" sz="2300" i="1" u="sng" dirty="0" smtClean="0"/>
              <a:t>Recall</a:t>
            </a:r>
            <a:r>
              <a:rPr lang="en-US" sz="2300" i="1" dirty="0" smtClean="0"/>
              <a:t>… </a:t>
            </a:r>
            <a:r>
              <a:rPr lang="en-US" sz="2300" i="1" dirty="0" err="1" smtClean="0"/>
              <a:t>ribosomes</a:t>
            </a:r>
            <a:r>
              <a:rPr lang="en-US" sz="2300" i="1" dirty="0" smtClean="0"/>
              <a:t> are the small, poppy-seed like structures located throughout the cytoplasm</a:t>
            </a:r>
          </a:p>
          <a:p>
            <a:pPr lvl="1" algn="just"/>
            <a:endParaRPr lang="en-US" sz="2300" i="1" dirty="0" smtClean="0"/>
          </a:p>
          <a:p>
            <a:pPr algn="just"/>
            <a:r>
              <a:rPr lang="en-US" sz="2800" dirty="0" smtClean="0"/>
              <a:t>Role of RNA</a:t>
            </a:r>
          </a:p>
          <a:p>
            <a:pPr lvl="1" algn="just"/>
            <a:r>
              <a:rPr lang="en-US" sz="2300" dirty="0" smtClean="0"/>
              <a:t>It’s main function is to carry the information coded on DNA inside the nucleus out into the cytoplasm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Cells Make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175248" cy="4797552"/>
          </a:xfrm>
        </p:spPr>
        <p:txBody>
          <a:bodyPr/>
          <a:lstStyle/>
          <a:p>
            <a:pPr algn="just"/>
            <a:r>
              <a:rPr lang="en-US" sz="2800" dirty="0" smtClean="0"/>
              <a:t>RNA vs. DNA</a:t>
            </a:r>
          </a:p>
          <a:p>
            <a:pPr lvl="1" algn="just"/>
            <a:r>
              <a:rPr lang="en-US" sz="2300" dirty="0" smtClean="0"/>
              <a:t>DNA has two strands, RNA has one</a:t>
            </a:r>
          </a:p>
          <a:p>
            <a:pPr lvl="1" algn="just"/>
            <a:r>
              <a:rPr lang="en-US" sz="2300" dirty="0" smtClean="0"/>
              <a:t>DNA and RNA have different sugar molecules as the “sides of the ladder”</a:t>
            </a:r>
          </a:p>
          <a:p>
            <a:pPr lvl="1" algn="just"/>
            <a:r>
              <a:rPr lang="en-US" sz="2300" dirty="0" smtClean="0"/>
              <a:t>DNA has </a:t>
            </a:r>
            <a:r>
              <a:rPr lang="en-US" sz="2300" i="1" dirty="0" smtClean="0">
                <a:solidFill>
                  <a:srgbClr val="C00000"/>
                </a:solidFill>
              </a:rPr>
              <a:t>A</a:t>
            </a:r>
            <a:r>
              <a:rPr lang="en-US" sz="2300" dirty="0" smtClean="0"/>
              <a:t>,</a:t>
            </a:r>
            <a:r>
              <a:rPr lang="en-US" sz="2300" i="1" dirty="0" smtClean="0"/>
              <a:t> </a:t>
            </a:r>
            <a:r>
              <a:rPr lang="en-US" sz="2300" i="1" dirty="0" smtClean="0">
                <a:solidFill>
                  <a:srgbClr val="C00000"/>
                </a:solidFill>
              </a:rPr>
              <a:t>G</a:t>
            </a:r>
            <a:r>
              <a:rPr lang="en-US" sz="2300" dirty="0" smtClean="0"/>
              <a:t>, </a:t>
            </a:r>
            <a:r>
              <a:rPr lang="en-US" sz="2300" i="1" dirty="0" smtClean="0">
                <a:solidFill>
                  <a:srgbClr val="C00000"/>
                </a:solidFill>
              </a:rPr>
              <a:t>C</a:t>
            </a:r>
            <a:r>
              <a:rPr lang="en-US" sz="2300" dirty="0" smtClean="0"/>
              <a:t>, and </a:t>
            </a:r>
            <a:r>
              <a:rPr lang="en-US" sz="2300" i="1" u="wavyDbl" dirty="0" smtClean="0">
                <a:solidFill>
                  <a:srgbClr val="7030A0"/>
                </a:solidFill>
              </a:rPr>
              <a:t>T</a:t>
            </a:r>
            <a:r>
              <a:rPr lang="en-US" sz="2300" dirty="0" smtClean="0"/>
              <a:t> as the “rungs of the ladder”, while RNA has </a:t>
            </a:r>
            <a:r>
              <a:rPr lang="en-US" sz="2300" i="1" dirty="0" smtClean="0">
                <a:solidFill>
                  <a:srgbClr val="C00000"/>
                </a:solidFill>
              </a:rPr>
              <a:t>A</a:t>
            </a:r>
            <a:r>
              <a:rPr lang="en-US" sz="2300" dirty="0" smtClean="0"/>
              <a:t>, </a:t>
            </a:r>
            <a:r>
              <a:rPr lang="en-US" sz="2300" i="1" dirty="0" smtClean="0">
                <a:solidFill>
                  <a:srgbClr val="C00000"/>
                </a:solidFill>
              </a:rPr>
              <a:t>G</a:t>
            </a:r>
            <a:r>
              <a:rPr lang="en-US" sz="2300" dirty="0" smtClean="0"/>
              <a:t>, </a:t>
            </a:r>
            <a:r>
              <a:rPr lang="en-US" sz="2300" i="1" dirty="0" smtClean="0">
                <a:solidFill>
                  <a:srgbClr val="C00000"/>
                </a:solidFill>
              </a:rPr>
              <a:t>C</a:t>
            </a:r>
            <a:r>
              <a:rPr lang="en-US" sz="2300" dirty="0" smtClean="0"/>
              <a:t>, and </a:t>
            </a:r>
            <a:r>
              <a:rPr lang="en-US" sz="2300" i="1" u="wavyDbl" dirty="0" smtClean="0">
                <a:solidFill>
                  <a:srgbClr val="7030A0"/>
                </a:solidFill>
              </a:rPr>
              <a:t>U</a:t>
            </a:r>
            <a:r>
              <a:rPr lang="en-US" sz="2300" dirty="0" smtClean="0"/>
              <a:t> (</a:t>
            </a:r>
            <a:r>
              <a:rPr lang="en-US" sz="2300" i="1" dirty="0" err="1" smtClean="0"/>
              <a:t>uracil</a:t>
            </a:r>
            <a:r>
              <a:rPr lang="en-US" sz="2300" dirty="0" smtClean="0"/>
              <a:t>)</a:t>
            </a:r>
          </a:p>
        </p:txBody>
      </p:sp>
      <p:pic>
        <p:nvPicPr>
          <p:cNvPr id="1026" name="Picture 2" descr="http://rst.gsfc.nasa.gov/Sect20/dna_versus_rna_reversed.jpg"/>
          <p:cNvPicPr>
            <a:picLocks noChangeAspect="1" noChangeArrowheads="1"/>
          </p:cNvPicPr>
          <p:nvPr/>
        </p:nvPicPr>
        <p:blipFill>
          <a:blip r:embed="rId2" cstate="print"/>
          <a:srcRect l="21053" r="26316" b="5475"/>
          <a:stretch>
            <a:fillRect/>
          </a:stretch>
        </p:blipFill>
        <p:spPr bwMode="auto">
          <a:xfrm>
            <a:off x="6629400" y="1524000"/>
            <a:ext cx="22860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Cells Make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Types of RNA</a:t>
            </a:r>
          </a:p>
          <a:p>
            <a:pPr lvl="1" algn="just"/>
            <a:r>
              <a:rPr lang="en-US" sz="2300" dirty="0" smtClean="0"/>
              <a:t>Messenger RNA</a:t>
            </a:r>
          </a:p>
          <a:p>
            <a:pPr lvl="2" algn="just"/>
            <a:r>
              <a:rPr lang="en-US" sz="2100" i="1" dirty="0" smtClean="0"/>
              <a:t>Copies coded message from DNA in nucleus and carries to the ribosome in the cytoplasm</a:t>
            </a:r>
          </a:p>
          <a:p>
            <a:pPr lvl="1" algn="just"/>
            <a:r>
              <a:rPr lang="en-US" sz="2300" dirty="0" smtClean="0"/>
              <a:t>Transfer RNA</a:t>
            </a:r>
          </a:p>
          <a:p>
            <a:pPr lvl="2" algn="just"/>
            <a:r>
              <a:rPr lang="en-US" sz="2100" i="1" dirty="0" smtClean="0"/>
              <a:t>Carries amino acids to the ribosome and adds them on to the growing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What is a </a:t>
            </a:r>
            <a:r>
              <a:rPr lang="en-US" sz="2800" dirty="0" smtClean="0"/>
              <a:t>mutation?</a:t>
            </a:r>
          </a:p>
          <a:p>
            <a:pPr lvl="1" algn="just"/>
            <a:r>
              <a:rPr lang="en-US" sz="2300" dirty="0" smtClean="0"/>
              <a:t>Any </a:t>
            </a:r>
            <a:r>
              <a:rPr lang="en-US" sz="2300" dirty="0" smtClean="0"/>
              <a:t>change in a gene or chromosome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What can a mutation do?</a:t>
            </a:r>
          </a:p>
          <a:p>
            <a:pPr lvl="1" algn="just"/>
            <a:r>
              <a:rPr lang="en-US" sz="2300" dirty="0" smtClean="0"/>
              <a:t>Can cause a cell to synthesize an incorrect protein</a:t>
            </a:r>
          </a:p>
          <a:p>
            <a:pPr lvl="2" algn="just"/>
            <a:r>
              <a:rPr lang="en-US" sz="2100" dirty="0" smtClean="0"/>
              <a:t>The result can be a difference in the organism’s phenotype from what is normal</a:t>
            </a:r>
          </a:p>
          <a:p>
            <a:pPr lvl="2" algn="just"/>
            <a:r>
              <a:rPr lang="en-US" sz="2100" i="1" dirty="0" smtClean="0"/>
              <a:t>*Mutations in body cells cann0t be inherited by offspring, however, mutations in sex cells can!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Types of mutations</a:t>
            </a:r>
          </a:p>
          <a:p>
            <a:pPr lvl="1" algn="just"/>
            <a:r>
              <a:rPr lang="en-US" sz="2300" dirty="0" smtClean="0"/>
              <a:t>When a single nitrogen base gets substituted for another</a:t>
            </a:r>
          </a:p>
          <a:p>
            <a:pPr lvl="1" algn="just"/>
            <a:r>
              <a:rPr lang="en-US" sz="2300" dirty="0" smtClean="0"/>
              <a:t>When one or more nitrogen bases gets removed from a section of DNA, usually during replication</a:t>
            </a:r>
          </a:p>
          <a:p>
            <a:pPr lvl="1" algn="just"/>
            <a:r>
              <a:rPr lang="en-US" sz="2300" dirty="0" smtClean="0"/>
              <a:t>When chromosomes don’t separate properly during meiosis</a:t>
            </a:r>
          </a:p>
          <a:p>
            <a:pPr lvl="1" algn="just"/>
            <a:r>
              <a:rPr lang="en-US" sz="2300" dirty="0" smtClean="0"/>
              <a:t>When cell gains extra segments of chromosomes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4, Section 3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Cell &amp; Inheritance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en-US" sz="2800" dirty="0" smtClean="0"/>
              <a:t>Effects of mutations</a:t>
            </a:r>
          </a:p>
          <a:p>
            <a:pPr lvl="1" algn="just"/>
            <a:r>
              <a:rPr lang="en-US" sz="2300" dirty="0" smtClean="0"/>
              <a:t>Can be a source of genetic variety</a:t>
            </a:r>
          </a:p>
          <a:p>
            <a:pPr lvl="1" algn="just"/>
            <a:r>
              <a:rPr lang="en-US" sz="2300" dirty="0" smtClean="0"/>
              <a:t>Can be harmful to organism</a:t>
            </a:r>
          </a:p>
          <a:p>
            <a:pPr lvl="2" algn="just"/>
            <a:r>
              <a:rPr lang="en-US" sz="2100" dirty="0" smtClean="0"/>
              <a:t>Depends in part on environment</a:t>
            </a:r>
          </a:p>
          <a:p>
            <a:pPr lvl="1" algn="just"/>
            <a:r>
              <a:rPr lang="en-US" sz="2300" dirty="0" smtClean="0"/>
              <a:t>Can be helpful to organism</a:t>
            </a:r>
          </a:p>
          <a:p>
            <a:pPr lvl="2" algn="just"/>
            <a:r>
              <a:rPr lang="en-US" dirty="0" smtClean="0"/>
              <a:t>E.g. antibiotic resistance in bacteria</a:t>
            </a:r>
          </a:p>
          <a:p>
            <a:pPr lvl="1" algn="just"/>
            <a:r>
              <a:rPr lang="en-US" sz="2300" dirty="0" smtClean="0"/>
              <a:t>Can be neutral – neither helpful nor harmful</a:t>
            </a:r>
            <a:endParaRPr lang="en-US" sz="2300" dirty="0" smtClean="0"/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&amp;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Mendel’s experiments showed that genes exist</a:t>
            </a:r>
          </a:p>
          <a:p>
            <a:pPr algn="just"/>
            <a:r>
              <a:rPr lang="en-US" sz="2800" i="1" dirty="0" smtClean="0"/>
              <a:t>However</a:t>
            </a:r>
            <a:r>
              <a:rPr lang="en-US" sz="2800" dirty="0" smtClean="0"/>
              <a:t>, scientists at that time didn’t know what structures in the cell contained genes</a:t>
            </a:r>
          </a:p>
          <a:p>
            <a:pPr algn="just"/>
            <a:r>
              <a:rPr lang="en-US" sz="2800" dirty="0" smtClean="0"/>
              <a:t>Walter Sutton (1903) hypothesized </a:t>
            </a:r>
            <a:r>
              <a:rPr lang="en-US" sz="2800" i="1" dirty="0" smtClean="0">
                <a:solidFill>
                  <a:srgbClr val="C00000"/>
                </a:solidFill>
              </a:rPr>
              <a:t>chromosomes</a:t>
            </a:r>
            <a:r>
              <a:rPr lang="en-US" sz="2800" dirty="0" smtClean="0"/>
              <a:t> were the key to inherited traits</a:t>
            </a:r>
          </a:p>
          <a:p>
            <a:pPr lvl="1" algn="just"/>
            <a:r>
              <a:rPr lang="en-US" sz="2300" dirty="0" smtClean="0"/>
              <a:t>In studying grasshoppers, he observed that while normal grasshopper cells have 24 chromosomes, grasshopper sex cells (sperm &amp; egg) have only 12 chromosomes.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&amp;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algn="just"/>
            <a:r>
              <a:rPr lang="en-US" sz="2800" dirty="0" smtClean="0"/>
              <a:t>He further observed…</a:t>
            </a:r>
          </a:p>
          <a:p>
            <a:pPr lvl="1" algn="just"/>
            <a:r>
              <a:rPr lang="en-US" sz="2300" dirty="0" smtClean="0"/>
              <a:t>That when a grasshopper sperm cell fertilizes a grasshopper egg cell, the newly fertilized egg has 24 chromosomes, the same number as the normal cells in each parent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800" dirty="0" smtClean="0"/>
              <a:t>He concluded…</a:t>
            </a:r>
          </a:p>
          <a:p>
            <a:pPr lvl="1" algn="just"/>
            <a:r>
              <a:rPr lang="en-US" sz="2300" dirty="0" smtClean="0"/>
              <a:t>The 24 chromosomes existed in each grasshopper in 12 pairs</a:t>
            </a:r>
          </a:p>
          <a:p>
            <a:pPr lvl="1" algn="just"/>
            <a:r>
              <a:rPr lang="en-US" sz="2300" dirty="0" smtClean="0"/>
              <a:t>One chromosome in each pair came from the male parent, and the other from the female parent</a:t>
            </a:r>
          </a:p>
          <a:p>
            <a:pPr lvl="1" algn="just"/>
            <a:r>
              <a:rPr lang="en-US" sz="2300" dirty="0" smtClean="0"/>
              <a:t>Paired alleles are carried on paired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&amp;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algn="just"/>
            <a:r>
              <a:rPr lang="en-US" sz="2800" dirty="0" smtClean="0"/>
              <a:t>The Chromosome Theory of Inheritance</a:t>
            </a:r>
          </a:p>
          <a:p>
            <a:pPr lvl="1" algn="just"/>
            <a:r>
              <a:rPr lang="en-US" sz="2300" dirty="0" smtClean="0"/>
              <a:t>Genes are carried from parents to their offspring on chromosomes.</a:t>
            </a:r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algn="just"/>
            <a:r>
              <a:rPr lang="en-US" sz="2800" dirty="0" smtClean="0"/>
              <a:t>Meiosis</a:t>
            </a:r>
          </a:p>
          <a:p>
            <a:pPr lvl="1" algn="just"/>
            <a:r>
              <a:rPr lang="en-US" sz="2300" dirty="0" smtClean="0"/>
              <a:t>Process by which chromosome pairs separate and are distributed to two different cells</a:t>
            </a:r>
          </a:p>
          <a:p>
            <a:pPr lvl="1" algn="just"/>
            <a:r>
              <a:rPr lang="en-US" sz="2300" dirty="0" smtClean="0"/>
              <a:t>The resulting “sex” cells (</a:t>
            </a:r>
            <a:r>
              <a:rPr lang="en-US" sz="2300" i="1" dirty="0" smtClean="0"/>
              <a:t>sperm</a:t>
            </a:r>
            <a:r>
              <a:rPr lang="en-US" sz="2300" dirty="0" smtClean="0"/>
              <a:t> &amp; </a:t>
            </a:r>
            <a:r>
              <a:rPr lang="en-US" sz="2300" i="1" dirty="0" smtClean="0"/>
              <a:t>egg</a:t>
            </a:r>
            <a:r>
              <a:rPr lang="en-US" sz="2300" dirty="0" smtClean="0"/>
              <a:t>) have only half the number of chromosomes as those in normal cells</a:t>
            </a:r>
          </a:p>
          <a:p>
            <a:pPr lvl="1" algn="just"/>
            <a:r>
              <a:rPr lang="en-US" sz="2300" dirty="0" smtClean="0"/>
              <a:t>Each sex cell has one chromosome from each original pair</a:t>
            </a:r>
          </a:p>
          <a:p>
            <a:pPr lvl="1" algn="just"/>
            <a:r>
              <a:rPr lang="en-US" sz="2300" dirty="0" smtClean="0"/>
              <a:t>Each chromosome in each sex cell has one allele from each original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346448" cy="4572000"/>
          </a:xfrm>
        </p:spPr>
        <p:txBody>
          <a:bodyPr/>
          <a:lstStyle/>
          <a:p>
            <a:pPr algn="just"/>
            <a:r>
              <a:rPr lang="en-US" dirty="0" smtClean="0"/>
              <a:t>Meiosis I</a:t>
            </a:r>
          </a:p>
          <a:p>
            <a:pPr lvl="1" algn="just"/>
            <a:r>
              <a:rPr lang="en-US" dirty="0" smtClean="0"/>
              <a:t>“Reduction” stage where the chromosomes are divided amongst two daughter cells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Meiosis II</a:t>
            </a:r>
          </a:p>
          <a:p>
            <a:pPr lvl="1" algn="just"/>
            <a:r>
              <a:rPr lang="en-US" dirty="0" smtClean="0"/>
              <a:t>“Mitosis” stage where the two daughter cells simply replicate themselves to produce four daughter cells</a:t>
            </a:r>
          </a:p>
          <a:p>
            <a:pPr lvl="1" algn="just"/>
            <a:endParaRPr lang="en-US" dirty="0"/>
          </a:p>
        </p:txBody>
      </p:sp>
      <p:pic>
        <p:nvPicPr>
          <p:cNvPr id="3074" name="Picture 2" descr="http://www.daviddarling.info/images/mei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743325" cy="4634595"/>
          </a:xfrm>
          <a:prstGeom prst="rect">
            <a:avLst/>
          </a:prstGeom>
          <a:noFill/>
        </p:spPr>
      </p:pic>
      <p:sp>
        <p:nvSpPr>
          <p:cNvPr id="5" name="Left Brace 4"/>
          <p:cNvSpPr/>
          <p:nvPr/>
        </p:nvSpPr>
        <p:spPr>
          <a:xfrm>
            <a:off x="4648200" y="1752600"/>
            <a:ext cx="838200" cy="2819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4648200" y="4648200"/>
            <a:ext cx="838200" cy="1600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algn="just"/>
            <a:r>
              <a:rPr lang="en-US" sz="2800" dirty="0" smtClean="0"/>
              <a:t>Another look at </a:t>
            </a:r>
            <a:r>
              <a:rPr lang="en-US" sz="2800" dirty="0" err="1" smtClean="0"/>
              <a:t>Punnett</a:t>
            </a:r>
            <a:r>
              <a:rPr lang="en-US" sz="2800" dirty="0" smtClean="0"/>
              <a:t> Squares…</a:t>
            </a:r>
          </a:p>
          <a:p>
            <a:pPr lvl="1" algn="just">
              <a:buNone/>
            </a:pPr>
            <a:endParaRPr lang="en-US" sz="23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4419600" y="3657600"/>
            <a:ext cx="3505200" cy="2514600"/>
            <a:chOff x="3352800" y="3505200"/>
            <a:chExt cx="3505200" cy="2514600"/>
          </a:xfrm>
        </p:grpSpPr>
        <p:sp>
          <p:nvSpPr>
            <p:cNvPr id="4" name="Rectangle 3"/>
            <p:cNvSpPr/>
            <p:nvPr/>
          </p:nvSpPr>
          <p:spPr>
            <a:xfrm>
              <a:off x="3352800" y="3505200"/>
              <a:ext cx="3505200" cy="2514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>
              <a:off x="3352800" y="4762500"/>
              <a:ext cx="3505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0"/>
              <a:endCxn id="4" idx="2"/>
            </p:cNvCxnSpPr>
            <p:nvPr/>
          </p:nvCxnSpPr>
          <p:spPr>
            <a:xfrm>
              <a:off x="5105400" y="3505200"/>
              <a:ext cx="0" cy="2514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791200" y="2133600"/>
            <a:ext cx="2438400" cy="762000"/>
            <a:chOff x="5791200" y="2133600"/>
            <a:chExt cx="2438400" cy="762000"/>
          </a:xfrm>
        </p:grpSpPr>
        <p:sp>
          <p:nvSpPr>
            <p:cNvPr id="14" name="TextBox 13"/>
            <p:cNvSpPr txBox="1"/>
            <p:nvPr/>
          </p:nvSpPr>
          <p:spPr>
            <a:xfrm>
              <a:off x="6629400" y="22860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Male Parent</a:t>
              </a:r>
              <a:endParaRPr lang="en-US" sz="20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91200" y="2133600"/>
              <a:ext cx="762000" cy="762000"/>
              <a:chOff x="5715000" y="2133600"/>
              <a:chExt cx="762000" cy="7620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15000" y="2133600"/>
                <a:ext cx="762000" cy="76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tint val="66000"/>
                      <a:satMod val="160000"/>
                    </a:srgbClr>
                  </a:gs>
                  <a:gs pos="50000">
                    <a:srgbClr val="0070C0">
                      <a:tint val="44500"/>
                      <a:satMod val="160000"/>
                    </a:srgbClr>
                  </a:gs>
                  <a:gs pos="100000">
                    <a:srgbClr val="0070C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791200" y="22860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err="1" smtClean="0"/>
                  <a:t>Tt</a:t>
                </a:r>
                <a:endParaRPr lang="en-US" sz="2400" i="1" dirty="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1143000" y="4495800"/>
            <a:ext cx="1828800" cy="762000"/>
            <a:chOff x="1143000" y="4419600"/>
            <a:chExt cx="1828800" cy="762000"/>
          </a:xfrm>
        </p:grpSpPr>
        <p:grpSp>
          <p:nvGrpSpPr>
            <p:cNvPr id="18" name="Group 17"/>
            <p:cNvGrpSpPr/>
            <p:nvPr/>
          </p:nvGrpSpPr>
          <p:grpSpPr>
            <a:xfrm>
              <a:off x="2209800" y="4419600"/>
              <a:ext cx="762000" cy="762000"/>
              <a:chOff x="2057400" y="4419600"/>
              <a:chExt cx="762000" cy="7620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057400" y="4419600"/>
                <a:ext cx="762000" cy="76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209800" y="4572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err="1" smtClean="0"/>
                  <a:t>Tt</a:t>
                </a:r>
                <a:endParaRPr lang="en-US" sz="2400" i="1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43000" y="4419600"/>
              <a:ext cx="1066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Female Parent</a:t>
              </a:r>
              <a:endParaRPr lang="en-US" sz="2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76600" y="2590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sperm cells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90800" y="3429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egg cells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2971800"/>
            <a:ext cx="2819400" cy="545891"/>
            <a:chOff x="4648200" y="2895600"/>
            <a:chExt cx="2819400" cy="545891"/>
          </a:xfrm>
        </p:grpSpPr>
        <p:grpSp>
          <p:nvGrpSpPr>
            <p:cNvPr id="25" name="Group 24"/>
            <p:cNvGrpSpPr/>
            <p:nvPr/>
          </p:nvGrpSpPr>
          <p:grpSpPr>
            <a:xfrm>
              <a:off x="4648200" y="2895600"/>
              <a:ext cx="1066800" cy="545891"/>
              <a:chOff x="838200" y="2286000"/>
              <a:chExt cx="1066800" cy="545891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838200" y="2667000"/>
                <a:ext cx="1050355" cy="164891"/>
              </a:xfrm>
              <a:custGeom>
                <a:avLst/>
                <a:gdLst>
                  <a:gd name="connsiteX0" fmla="*/ 12113 w 1050355"/>
                  <a:gd name="connsiteY0" fmla="*/ 149901 h 164891"/>
                  <a:gd name="connsiteX1" fmla="*/ 72074 w 1050355"/>
                  <a:gd name="connsiteY1" fmla="*/ 134911 h 164891"/>
                  <a:gd name="connsiteX2" fmla="*/ 147025 w 1050355"/>
                  <a:gd name="connsiteY2" fmla="*/ 74950 h 164891"/>
                  <a:gd name="connsiteX3" fmla="*/ 177005 w 1050355"/>
                  <a:gd name="connsiteY3" fmla="*/ 29980 h 164891"/>
                  <a:gd name="connsiteX4" fmla="*/ 566749 w 1050355"/>
                  <a:gd name="connsiteY4" fmla="*/ 59960 h 164891"/>
                  <a:gd name="connsiteX5" fmla="*/ 656690 w 1050355"/>
                  <a:gd name="connsiteY5" fmla="*/ 44970 h 164891"/>
                  <a:gd name="connsiteX6" fmla="*/ 701661 w 1050355"/>
                  <a:gd name="connsiteY6" fmla="*/ 29980 h 164891"/>
                  <a:gd name="connsiteX7" fmla="*/ 836572 w 1050355"/>
                  <a:gd name="connsiteY7" fmla="*/ 0 h 164891"/>
                  <a:gd name="connsiteX8" fmla="*/ 1001464 w 1050355"/>
                  <a:gd name="connsiteY8" fmla="*/ 14990 h 164891"/>
                  <a:gd name="connsiteX9" fmla="*/ 1046435 w 1050355"/>
                  <a:gd name="connsiteY9" fmla="*/ 44970 h 164891"/>
                  <a:gd name="connsiteX10" fmla="*/ 1016454 w 1050355"/>
                  <a:gd name="connsiteY10" fmla="*/ 134911 h 164891"/>
                  <a:gd name="connsiteX11" fmla="*/ 926513 w 1050355"/>
                  <a:gd name="connsiteY11" fmla="*/ 164891 h 164891"/>
                  <a:gd name="connsiteX12" fmla="*/ 881543 w 1050355"/>
                  <a:gd name="connsiteY12" fmla="*/ 149901 h 164891"/>
                  <a:gd name="connsiteX13" fmla="*/ 851562 w 1050355"/>
                  <a:gd name="connsiteY13" fmla="*/ 119921 h 164891"/>
                  <a:gd name="connsiteX14" fmla="*/ 761621 w 1050355"/>
                  <a:gd name="connsiteY14" fmla="*/ 89941 h 164891"/>
                  <a:gd name="connsiteX15" fmla="*/ 716651 w 1050355"/>
                  <a:gd name="connsiteY15" fmla="*/ 74950 h 164891"/>
                  <a:gd name="connsiteX16" fmla="*/ 611720 w 1050355"/>
                  <a:gd name="connsiteY16" fmla="*/ 104931 h 164891"/>
                  <a:gd name="connsiteX17" fmla="*/ 491798 w 1050355"/>
                  <a:gd name="connsiteY17" fmla="*/ 134911 h 164891"/>
                  <a:gd name="connsiteX18" fmla="*/ 311917 w 1050355"/>
                  <a:gd name="connsiteY18" fmla="*/ 89941 h 164891"/>
                  <a:gd name="connsiteX19" fmla="*/ 266946 w 1050355"/>
                  <a:gd name="connsiteY19" fmla="*/ 74950 h 164891"/>
                  <a:gd name="connsiteX20" fmla="*/ 206985 w 1050355"/>
                  <a:gd name="connsiteY20" fmla="*/ 59960 h 164891"/>
                  <a:gd name="connsiteX21" fmla="*/ 57084 w 1050355"/>
                  <a:gd name="connsiteY21" fmla="*/ 74950 h 164891"/>
                  <a:gd name="connsiteX22" fmla="*/ 12113 w 1050355"/>
                  <a:gd name="connsiteY22" fmla="*/ 89941 h 164891"/>
                  <a:gd name="connsiteX23" fmla="*/ 12113 w 1050355"/>
                  <a:gd name="connsiteY23" fmla="*/ 149901 h 16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50355" h="164891">
                    <a:moveTo>
                      <a:pt x="12113" y="149901"/>
                    </a:moveTo>
                    <a:cubicBezTo>
                      <a:pt x="22107" y="157396"/>
                      <a:pt x="54932" y="146339"/>
                      <a:pt x="72074" y="134911"/>
                    </a:cubicBezTo>
                    <a:cubicBezTo>
                      <a:pt x="207689" y="44502"/>
                      <a:pt x="0" y="123960"/>
                      <a:pt x="147025" y="74950"/>
                    </a:cubicBezTo>
                    <a:cubicBezTo>
                      <a:pt x="157018" y="59960"/>
                      <a:pt x="159051" y="31476"/>
                      <a:pt x="177005" y="29980"/>
                    </a:cubicBezTo>
                    <a:cubicBezTo>
                      <a:pt x="392003" y="12064"/>
                      <a:pt x="425376" y="24617"/>
                      <a:pt x="566749" y="59960"/>
                    </a:cubicBezTo>
                    <a:cubicBezTo>
                      <a:pt x="596729" y="54963"/>
                      <a:pt x="627020" y="51563"/>
                      <a:pt x="656690" y="44970"/>
                    </a:cubicBezTo>
                    <a:cubicBezTo>
                      <a:pt x="672115" y="41542"/>
                      <a:pt x="686468" y="34321"/>
                      <a:pt x="701661" y="29980"/>
                    </a:cubicBezTo>
                    <a:cubicBezTo>
                      <a:pt x="751059" y="15866"/>
                      <a:pt x="785050" y="10304"/>
                      <a:pt x="836572" y="0"/>
                    </a:cubicBezTo>
                    <a:cubicBezTo>
                      <a:pt x="891536" y="4997"/>
                      <a:pt x="947498" y="3426"/>
                      <a:pt x="1001464" y="14990"/>
                    </a:cubicBezTo>
                    <a:cubicBezTo>
                      <a:pt x="1019080" y="18765"/>
                      <a:pt x="1044200" y="27093"/>
                      <a:pt x="1046435" y="44970"/>
                    </a:cubicBezTo>
                    <a:cubicBezTo>
                      <a:pt x="1050355" y="76328"/>
                      <a:pt x="1046434" y="124918"/>
                      <a:pt x="1016454" y="134911"/>
                    </a:cubicBezTo>
                    <a:lnTo>
                      <a:pt x="926513" y="164891"/>
                    </a:lnTo>
                    <a:cubicBezTo>
                      <a:pt x="911523" y="159894"/>
                      <a:pt x="895092" y="158030"/>
                      <a:pt x="881543" y="149901"/>
                    </a:cubicBezTo>
                    <a:cubicBezTo>
                      <a:pt x="869424" y="142630"/>
                      <a:pt x="864203" y="126241"/>
                      <a:pt x="851562" y="119921"/>
                    </a:cubicBezTo>
                    <a:cubicBezTo>
                      <a:pt x="823296" y="105788"/>
                      <a:pt x="791601" y="99935"/>
                      <a:pt x="761621" y="89941"/>
                    </a:cubicBezTo>
                    <a:lnTo>
                      <a:pt x="716651" y="74950"/>
                    </a:lnTo>
                    <a:cubicBezTo>
                      <a:pt x="666571" y="91644"/>
                      <a:pt x="668189" y="92382"/>
                      <a:pt x="611720" y="104931"/>
                    </a:cubicBezTo>
                    <a:cubicBezTo>
                      <a:pt x="503184" y="129050"/>
                      <a:pt x="572160" y="108124"/>
                      <a:pt x="491798" y="134911"/>
                    </a:cubicBezTo>
                    <a:cubicBezTo>
                      <a:pt x="402419" y="75325"/>
                      <a:pt x="481715" y="118241"/>
                      <a:pt x="311917" y="89941"/>
                    </a:cubicBezTo>
                    <a:cubicBezTo>
                      <a:pt x="296331" y="87343"/>
                      <a:pt x="282139" y="79291"/>
                      <a:pt x="266946" y="74950"/>
                    </a:cubicBezTo>
                    <a:cubicBezTo>
                      <a:pt x="247137" y="69290"/>
                      <a:pt x="226972" y="64957"/>
                      <a:pt x="206985" y="59960"/>
                    </a:cubicBezTo>
                    <a:cubicBezTo>
                      <a:pt x="157018" y="64957"/>
                      <a:pt x="106716" y="67314"/>
                      <a:pt x="57084" y="74950"/>
                    </a:cubicBezTo>
                    <a:cubicBezTo>
                      <a:pt x="41466" y="77353"/>
                      <a:pt x="21594" y="77300"/>
                      <a:pt x="12113" y="89941"/>
                    </a:cubicBezTo>
                    <a:cubicBezTo>
                      <a:pt x="3119" y="101933"/>
                      <a:pt x="2120" y="142406"/>
                      <a:pt x="12113" y="1499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tint val="66000"/>
                      <a:satMod val="160000"/>
                    </a:srgbClr>
                  </a:gs>
                  <a:gs pos="50000">
                    <a:srgbClr val="0070C0">
                      <a:tint val="44500"/>
                      <a:satMod val="160000"/>
                    </a:srgbClr>
                  </a:gs>
                  <a:gs pos="100000">
                    <a:srgbClr val="0070C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00200" y="2286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/>
                  <a:t>T</a:t>
                </a:r>
                <a:endParaRPr lang="en-US" i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400800" y="2895600"/>
              <a:ext cx="1066800" cy="545891"/>
              <a:chOff x="990600" y="3276600"/>
              <a:chExt cx="1066800" cy="545891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990600" y="3657600"/>
                <a:ext cx="1050355" cy="164891"/>
              </a:xfrm>
              <a:custGeom>
                <a:avLst/>
                <a:gdLst>
                  <a:gd name="connsiteX0" fmla="*/ 12113 w 1050355"/>
                  <a:gd name="connsiteY0" fmla="*/ 149901 h 164891"/>
                  <a:gd name="connsiteX1" fmla="*/ 72074 w 1050355"/>
                  <a:gd name="connsiteY1" fmla="*/ 134911 h 164891"/>
                  <a:gd name="connsiteX2" fmla="*/ 147025 w 1050355"/>
                  <a:gd name="connsiteY2" fmla="*/ 74950 h 164891"/>
                  <a:gd name="connsiteX3" fmla="*/ 177005 w 1050355"/>
                  <a:gd name="connsiteY3" fmla="*/ 29980 h 164891"/>
                  <a:gd name="connsiteX4" fmla="*/ 566749 w 1050355"/>
                  <a:gd name="connsiteY4" fmla="*/ 59960 h 164891"/>
                  <a:gd name="connsiteX5" fmla="*/ 656690 w 1050355"/>
                  <a:gd name="connsiteY5" fmla="*/ 44970 h 164891"/>
                  <a:gd name="connsiteX6" fmla="*/ 701661 w 1050355"/>
                  <a:gd name="connsiteY6" fmla="*/ 29980 h 164891"/>
                  <a:gd name="connsiteX7" fmla="*/ 836572 w 1050355"/>
                  <a:gd name="connsiteY7" fmla="*/ 0 h 164891"/>
                  <a:gd name="connsiteX8" fmla="*/ 1001464 w 1050355"/>
                  <a:gd name="connsiteY8" fmla="*/ 14990 h 164891"/>
                  <a:gd name="connsiteX9" fmla="*/ 1046435 w 1050355"/>
                  <a:gd name="connsiteY9" fmla="*/ 44970 h 164891"/>
                  <a:gd name="connsiteX10" fmla="*/ 1016454 w 1050355"/>
                  <a:gd name="connsiteY10" fmla="*/ 134911 h 164891"/>
                  <a:gd name="connsiteX11" fmla="*/ 926513 w 1050355"/>
                  <a:gd name="connsiteY11" fmla="*/ 164891 h 164891"/>
                  <a:gd name="connsiteX12" fmla="*/ 881543 w 1050355"/>
                  <a:gd name="connsiteY12" fmla="*/ 149901 h 164891"/>
                  <a:gd name="connsiteX13" fmla="*/ 851562 w 1050355"/>
                  <a:gd name="connsiteY13" fmla="*/ 119921 h 164891"/>
                  <a:gd name="connsiteX14" fmla="*/ 761621 w 1050355"/>
                  <a:gd name="connsiteY14" fmla="*/ 89941 h 164891"/>
                  <a:gd name="connsiteX15" fmla="*/ 716651 w 1050355"/>
                  <a:gd name="connsiteY15" fmla="*/ 74950 h 164891"/>
                  <a:gd name="connsiteX16" fmla="*/ 611720 w 1050355"/>
                  <a:gd name="connsiteY16" fmla="*/ 104931 h 164891"/>
                  <a:gd name="connsiteX17" fmla="*/ 491798 w 1050355"/>
                  <a:gd name="connsiteY17" fmla="*/ 134911 h 164891"/>
                  <a:gd name="connsiteX18" fmla="*/ 311917 w 1050355"/>
                  <a:gd name="connsiteY18" fmla="*/ 89941 h 164891"/>
                  <a:gd name="connsiteX19" fmla="*/ 266946 w 1050355"/>
                  <a:gd name="connsiteY19" fmla="*/ 74950 h 164891"/>
                  <a:gd name="connsiteX20" fmla="*/ 206985 w 1050355"/>
                  <a:gd name="connsiteY20" fmla="*/ 59960 h 164891"/>
                  <a:gd name="connsiteX21" fmla="*/ 57084 w 1050355"/>
                  <a:gd name="connsiteY21" fmla="*/ 74950 h 164891"/>
                  <a:gd name="connsiteX22" fmla="*/ 12113 w 1050355"/>
                  <a:gd name="connsiteY22" fmla="*/ 89941 h 164891"/>
                  <a:gd name="connsiteX23" fmla="*/ 12113 w 1050355"/>
                  <a:gd name="connsiteY23" fmla="*/ 149901 h 16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50355" h="164891">
                    <a:moveTo>
                      <a:pt x="12113" y="149901"/>
                    </a:moveTo>
                    <a:cubicBezTo>
                      <a:pt x="22107" y="157396"/>
                      <a:pt x="54932" y="146339"/>
                      <a:pt x="72074" y="134911"/>
                    </a:cubicBezTo>
                    <a:cubicBezTo>
                      <a:pt x="207689" y="44502"/>
                      <a:pt x="0" y="123960"/>
                      <a:pt x="147025" y="74950"/>
                    </a:cubicBezTo>
                    <a:cubicBezTo>
                      <a:pt x="157018" y="59960"/>
                      <a:pt x="159051" y="31476"/>
                      <a:pt x="177005" y="29980"/>
                    </a:cubicBezTo>
                    <a:cubicBezTo>
                      <a:pt x="392003" y="12064"/>
                      <a:pt x="425376" y="24617"/>
                      <a:pt x="566749" y="59960"/>
                    </a:cubicBezTo>
                    <a:cubicBezTo>
                      <a:pt x="596729" y="54963"/>
                      <a:pt x="627020" y="51563"/>
                      <a:pt x="656690" y="44970"/>
                    </a:cubicBezTo>
                    <a:cubicBezTo>
                      <a:pt x="672115" y="41542"/>
                      <a:pt x="686468" y="34321"/>
                      <a:pt x="701661" y="29980"/>
                    </a:cubicBezTo>
                    <a:cubicBezTo>
                      <a:pt x="751059" y="15866"/>
                      <a:pt x="785050" y="10304"/>
                      <a:pt x="836572" y="0"/>
                    </a:cubicBezTo>
                    <a:cubicBezTo>
                      <a:pt x="891536" y="4997"/>
                      <a:pt x="947498" y="3426"/>
                      <a:pt x="1001464" y="14990"/>
                    </a:cubicBezTo>
                    <a:cubicBezTo>
                      <a:pt x="1019080" y="18765"/>
                      <a:pt x="1044200" y="27093"/>
                      <a:pt x="1046435" y="44970"/>
                    </a:cubicBezTo>
                    <a:cubicBezTo>
                      <a:pt x="1050355" y="76328"/>
                      <a:pt x="1046434" y="124918"/>
                      <a:pt x="1016454" y="134911"/>
                    </a:cubicBezTo>
                    <a:lnTo>
                      <a:pt x="926513" y="164891"/>
                    </a:lnTo>
                    <a:cubicBezTo>
                      <a:pt x="911523" y="159894"/>
                      <a:pt x="895092" y="158030"/>
                      <a:pt x="881543" y="149901"/>
                    </a:cubicBezTo>
                    <a:cubicBezTo>
                      <a:pt x="869424" y="142630"/>
                      <a:pt x="864203" y="126241"/>
                      <a:pt x="851562" y="119921"/>
                    </a:cubicBezTo>
                    <a:cubicBezTo>
                      <a:pt x="823296" y="105788"/>
                      <a:pt x="791601" y="99935"/>
                      <a:pt x="761621" y="89941"/>
                    </a:cubicBezTo>
                    <a:lnTo>
                      <a:pt x="716651" y="74950"/>
                    </a:lnTo>
                    <a:cubicBezTo>
                      <a:pt x="666571" y="91644"/>
                      <a:pt x="668189" y="92382"/>
                      <a:pt x="611720" y="104931"/>
                    </a:cubicBezTo>
                    <a:cubicBezTo>
                      <a:pt x="503184" y="129050"/>
                      <a:pt x="572160" y="108124"/>
                      <a:pt x="491798" y="134911"/>
                    </a:cubicBezTo>
                    <a:cubicBezTo>
                      <a:pt x="402419" y="75325"/>
                      <a:pt x="481715" y="118241"/>
                      <a:pt x="311917" y="89941"/>
                    </a:cubicBezTo>
                    <a:cubicBezTo>
                      <a:pt x="296331" y="87343"/>
                      <a:pt x="282139" y="79291"/>
                      <a:pt x="266946" y="74950"/>
                    </a:cubicBezTo>
                    <a:cubicBezTo>
                      <a:pt x="247137" y="69290"/>
                      <a:pt x="226972" y="64957"/>
                      <a:pt x="206985" y="59960"/>
                    </a:cubicBezTo>
                    <a:cubicBezTo>
                      <a:pt x="157018" y="64957"/>
                      <a:pt x="106716" y="67314"/>
                      <a:pt x="57084" y="74950"/>
                    </a:cubicBezTo>
                    <a:cubicBezTo>
                      <a:pt x="41466" y="77353"/>
                      <a:pt x="21594" y="77300"/>
                      <a:pt x="12113" y="89941"/>
                    </a:cubicBezTo>
                    <a:cubicBezTo>
                      <a:pt x="3119" y="101933"/>
                      <a:pt x="2120" y="142406"/>
                      <a:pt x="12113" y="1499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tint val="66000"/>
                      <a:satMod val="160000"/>
                    </a:srgbClr>
                  </a:gs>
                  <a:gs pos="50000">
                    <a:srgbClr val="0070C0">
                      <a:tint val="44500"/>
                      <a:satMod val="160000"/>
                    </a:srgbClr>
                  </a:gs>
                  <a:gs pos="100000">
                    <a:srgbClr val="0070C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52600" y="3276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/>
                  <a:t>t</a:t>
                </a:r>
                <a:endParaRPr lang="en-US" i="1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810000" y="4114800"/>
            <a:ext cx="457200" cy="1600200"/>
            <a:chOff x="3810000" y="4114800"/>
            <a:chExt cx="457200" cy="1600200"/>
          </a:xfrm>
        </p:grpSpPr>
        <p:grpSp>
          <p:nvGrpSpPr>
            <p:cNvPr id="35" name="Group 34"/>
            <p:cNvGrpSpPr/>
            <p:nvPr/>
          </p:nvGrpSpPr>
          <p:grpSpPr>
            <a:xfrm>
              <a:off x="3810000" y="4114800"/>
              <a:ext cx="457200" cy="457200"/>
              <a:chOff x="838200" y="2743200"/>
              <a:chExt cx="457200" cy="4572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838200" y="27432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14400" y="2819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/>
                  <a:t>T</a:t>
                </a:r>
                <a:endParaRPr lang="en-US" i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810000" y="5257800"/>
              <a:ext cx="457200" cy="457200"/>
              <a:chOff x="838200" y="3581400"/>
              <a:chExt cx="457200" cy="4572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838200" y="3581400"/>
                <a:ext cx="457200" cy="4572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4400" y="3657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/>
                  <a:t>t</a:t>
                </a:r>
                <a:endParaRPr lang="en-US" i="1" dirty="0"/>
              </a:p>
            </p:txBody>
          </p:sp>
        </p:grpSp>
      </p:grpSp>
      <p:cxnSp>
        <p:nvCxnSpPr>
          <p:cNvPr id="40" name="Straight Arrow Connector 39"/>
          <p:cNvCxnSpPr/>
          <p:nvPr/>
        </p:nvCxnSpPr>
        <p:spPr>
          <a:xfrm flipH="1">
            <a:off x="5257800" y="2743200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553200" y="2743200"/>
            <a:ext cx="533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048000" y="44958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71800" y="5105400"/>
            <a:ext cx="7620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4800600" y="3810000"/>
            <a:ext cx="990600" cy="914400"/>
            <a:chOff x="685800" y="2514600"/>
            <a:chExt cx="990600" cy="914400"/>
          </a:xfrm>
        </p:grpSpPr>
        <p:sp>
          <p:nvSpPr>
            <p:cNvPr id="50" name="Oval 49"/>
            <p:cNvSpPr/>
            <p:nvPr/>
          </p:nvSpPr>
          <p:spPr>
            <a:xfrm>
              <a:off x="685800" y="2514600"/>
              <a:ext cx="990600" cy="914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0" y="2743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/>
                <a:t>TT</a:t>
              </a:r>
              <a:endParaRPr lang="en-US" sz="2400" i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00600" y="5105400"/>
            <a:ext cx="990600" cy="914400"/>
            <a:chOff x="304800" y="5562600"/>
            <a:chExt cx="990600" cy="914400"/>
          </a:xfrm>
        </p:grpSpPr>
        <p:sp>
          <p:nvSpPr>
            <p:cNvPr id="51" name="Oval 50"/>
            <p:cNvSpPr/>
            <p:nvPr/>
          </p:nvSpPr>
          <p:spPr>
            <a:xfrm>
              <a:off x="304800" y="5562600"/>
              <a:ext cx="990600" cy="914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7200" y="5791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/>
                <a:t>Tt</a:t>
              </a:r>
              <a:endParaRPr lang="en-US" sz="2400" i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553200" y="3810000"/>
            <a:ext cx="990600" cy="914400"/>
            <a:chOff x="1524000" y="5562600"/>
            <a:chExt cx="990600" cy="914400"/>
          </a:xfrm>
        </p:grpSpPr>
        <p:sp>
          <p:nvSpPr>
            <p:cNvPr id="52" name="Oval 51"/>
            <p:cNvSpPr/>
            <p:nvPr/>
          </p:nvSpPr>
          <p:spPr>
            <a:xfrm>
              <a:off x="1524000" y="5562600"/>
              <a:ext cx="990600" cy="914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76400" y="5791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/>
                <a:t>Tt</a:t>
              </a:r>
              <a:endParaRPr lang="en-US" sz="2400" i="1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53200" y="5105400"/>
            <a:ext cx="990600" cy="914400"/>
            <a:chOff x="2743200" y="5562600"/>
            <a:chExt cx="990600" cy="914400"/>
          </a:xfrm>
        </p:grpSpPr>
        <p:sp>
          <p:nvSpPr>
            <p:cNvPr id="53" name="Oval 52"/>
            <p:cNvSpPr/>
            <p:nvPr/>
          </p:nvSpPr>
          <p:spPr>
            <a:xfrm>
              <a:off x="2743200" y="5562600"/>
              <a:ext cx="990600" cy="914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95600" y="5791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/>
                <a:t>tt</a:t>
              </a:r>
              <a:endParaRPr lang="en-US" sz="2400" i="1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0" y="6324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The </a:t>
            </a:r>
            <a:r>
              <a:rPr lang="en-US" sz="2000" i="1" dirty="0" err="1" smtClean="0"/>
              <a:t>Punnett</a:t>
            </a:r>
            <a:r>
              <a:rPr lang="en-US" sz="2000" i="1" dirty="0" smtClean="0"/>
              <a:t> square shows the possible allele combinations in the fertilized cell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Lineup of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algn="just"/>
            <a:r>
              <a:rPr lang="en-US" sz="2800" dirty="0" smtClean="0"/>
              <a:t>The body cells of humans contain 46 chromosomes, composed of 23 pairs</a:t>
            </a:r>
          </a:p>
          <a:p>
            <a:pPr algn="just"/>
            <a:r>
              <a:rPr lang="en-US" sz="2800" dirty="0" smtClean="0"/>
              <a:t>One chromosome in the pair comes from the female parent, and the other from the male parent</a:t>
            </a:r>
          </a:p>
          <a:p>
            <a:pPr algn="just"/>
            <a:r>
              <a:rPr lang="en-US" sz="2800" dirty="0" smtClean="0"/>
              <a:t>Chromosomes are made up of </a:t>
            </a:r>
            <a:r>
              <a:rPr lang="en-US" sz="2800" i="1" dirty="0" smtClean="0"/>
              <a:t>many</a:t>
            </a:r>
            <a:r>
              <a:rPr lang="en-US" sz="2800" dirty="0" smtClean="0"/>
              <a:t> genes (20,000 ~ 25,000) joined together like beads on a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1301</TotalTime>
  <Words>940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Genetics: The Science of Heredity</vt:lpstr>
      <vt:lpstr>The Cell &amp; Inheritance</vt:lpstr>
      <vt:lpstr>Chromosomes &amp; Inheritance</vt:lpstr>
      <vt:lpstr>Chromosomes &amp; Inheritance</vt:lpstr>
      <vt:lpstr>Chromosomes &amp; Inheritance</vt:lpstr>
      <vt:lpstr>Meiosis</vt:lpstr>
      <vt:lpstr>Meiosis</vt:lpstr>
      <vt:lpstr>Meiosis</vt:lpstr>
      <vt:lpstr>A Lineup of Genes</vt:lpstr>
      <vt:lpstr>A Lineup of Genes</vt:lpstr>
      <vt:lpstr>The DNA Connection</vt:lpstr>
      <vt:lpstr>The Genetic Code</vt:lpstr>
      <vt:lpstr>The Genetic Code</vt:lpstr>
      <vt:lpstr>The Genetic Code</vt:lpstr>
      <vt:lpstr>How Cells Make Proteins</vt:lpstr>
      <vt:lpstr>How Cells Make Proteins</vt:lpstr>
      <vt:lpstr>How Cells Make Proteins</vt:lpstr>
      <vt:lpstr>Mutations</vt:lpstr>
      <vt:lpstr>Mutations</vt:lpstr>
      <vt:lpstr>Mutations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Genetics: The Science of Heredity</dc:title>
  <dc:creator>Administrator</dc:creator>
  <cp:lastModifiedBy>administrator</cp:lastModifiedBy>
  <cp:revision>115</cp:revision>
  <dcterms:created xsi:type="dcterms:W3CDTF">2012-01-04T14:25:06Z</dcterms:created>
  <dcterms:modified xsi:type="dcterms:W3CDTF">2012-02-10T16:19:12Z</dcterms:modified>
</cp:coreProperties>
</file>