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1" r:id="rId26"/>
    <p:sldId id="280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069B32-420D-4F8F-B5DC-2E2B33B9F1BE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61C04D-8950-4C7A-8FAC-57BFC20F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Bones, muscles, and skin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2895600"/>
          </a:xfrm>
        </p:spPr>
        <p:txBody>
          <a:bodyPr/>
          <a:lstStyle/>
          <a:p>
            <a:r>
              <a:rPr lang="en-US" sz="2800" b="1" dirty="0" smtClean="0"/>
              <a:t>Chapter 14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Body Organization &amp; Homeostasis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Skeletal System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Muscular System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Skin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2672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Joints of the Skeleton</a:t>
            </a:r>
          </a:p>
          <a:p>
            <a:pPr lvl="1" algn="just"/>
            <a:r>
              <a:rPr lang="en-US" b="1" dirty="0" smtClean="0"/>
              <a:t>Immovable Joints</a:t>
            </a:r>
          </a:p>
          <a:p>
            <a:pPr lvl="2" algn="just"/>
            <a:r>
              <a:rPr lang="en-US" b="1" i="1" dirty="0" smtClean="0"/>
              <a:t>Skull </a:t>
            </a:r>
          </a:p>
          <a:p>
            <a:pPr lvl="1" algn="just"/>
            <a:r>
              <a:rPr lang="en-US" b="1" dirty="0" smtClean="0"/>
              <a:t>Movable Joints</a:t>
            </a:r>
          </a:p>
          <a:p>
            <a:pPr lvl="2" algn="just"/>
            <a:r>
              <a:rPr lang="en-US" b="1" dirty="0" smtClean="0"/>
              <a:t>Hinge Joint</a:t>
            </a:r>
          </a:p>
          <a:p>
            <a:pPr lvl="3" algn="just"/>
            <a:r>
              <a:rPr lang="en-US" b="1" i="1" dirty="0" smtClean="0"/>
              <a:t>Knee and elbow</a:t>
            </a:r>
          </a:p>
          <a:p>
            <a:pPr lvl="2" algn="just"/>
            <a:r>
              <a:rPr lang="en-US" b="1" dirty="0" smtClean="0"/>
              <a:t>Ball-and-Socket Joint</a:t>
            </a:r>
          </a:p>
          <a:p>
            <a:pPr lvl="3" algn="just"/>
            <a:r>
              <a:rPr lang="en-US" b="1" i="1" dirty="0" smtClean="0"/>
              <a:t>Shoulder and hip</a:t>
            </a:r>
          </a:p>
          <a:p>
            <a:pPr lvl="2" algn="just"/>
            <a:r>
              <a:rPr lang="en-US" b="1" dirty="0" smtClean="0"/>
              <a:t>Pivot Joint</a:t>
            </a:r>
          </a:p>
          <a:p>
            <a:pPr lvl="3" algn="just"/>
            <a:r>
              <a:rPr lang="en-US" b="1" i="1" dirty="0" smtClean="0"/>
              <a:t>Neck</a:t>
            </a:r>
          </a:p>
          <a:p>
            <a:pPr lvl="2" algn="just"/>
            <a:r>
              <a:rPr lang="en-US" b="1" dirty="0" smtClean="0"/>
              <a:t>Gliding Joint</a:t>
            </a:r>
          </a:p>
          <a:p>
            <a:pPr lvl="3" algn="just"/>
            <a:r>
              <a:rPr lang="en-US" b="1" i="1" dirty="0" smtClean="0"/>
              <a:t>Wrist and ankle</a:t>
            </a:r>
          </a:p>
        </p:txBody>
      </p:sp>
      <p:pic>
        <p:nvPicPr>
          <p:cNvPr id="4098" name="Picture 2" descr="http://faculty.clintoncc.suny.edu/faculty/michael.gregory/files/bio%20102/bio%20102%20lectures/Motor%20Systems/immovable_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9008" y="1143000"/>
            <a:ext cx="3093720" cy="2667000"/>
          </a:xfrm>
          <a:prstGeom prst="rect">
            <a:avLst/>
          </a:prstGeom>
          <a:noFill/>
        </p:spPr>
      </p:pic>
      <p:pic>
        <p:nvPicPr>
          <p:cNvPr id="4100" name="Picture 4" descr="http://letsmakerobots.com/files/userpics/u2941/elbo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342129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267200" cy="609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Joints of the Skeleton</a:t>
            </a:r>
          </a:p>
          <a:p>
            <a:pPr lvl="1" algn="just"/>
            <a:endParaRPr lang="en-US" b="1" i="1" dirty="0" smtClean="0"/>
          </a:p>
        </p:txBody>
      </p:sp>
      <p:pic>
        <p:nvPicPr>
          <p:cNvPr id="26626" name="Picture 2" descr="http://solomonsseal.files.wordpress.com/2011/03/ballsocket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2667000" cy="22345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449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Ball &amp; Socket Joint</a:t>
            </a:r>
            <a:endParaRPr lang="en-US" sz="2400" dirty="0"/>
          </a:p>
        </p:txBody>
      </p:sp>
      <p:pic>
        <p:nvPicPr>
          <p:cNvPr id="26628" name="Picture 4" descr="http://www.shockfamily.net/skeleton/GLI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583" y="2209800"/>
            <a:ext cx="2883452" cy="2133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48400" y="4495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Gliding Joint</a:t>
            </a:r>
            <a:endParaRPr lang="en-US" sz="2400" dirty="0"/>
          </a:p>
        </p:txBody>
      </p:sp>
      <p:pic>
        <p:nvPicPr>
          <p:cNvPr id="26630" name="Picture 6" descr="http://bp1.blogger.com/_fJyruZw6hV8/SJNGel46qNI/AAAAAAAAABk/prRIq57KLms/s400/9+Pivot+Joi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133600"/>
            <a:ext cx="2542504" cy="22564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05200" y="4495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Pivot Joint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3434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Joints of the Skeleton</a:t>
            </a:r>
          </a:p>
          <a:p>
            <a:pPr lvl="1" algn="just"/>
            <a:r>
              <a:rPr lang="en-US" b="1" dirty="0" smtClean="0"/>
              <a:t>Connective Tissues</a:t>
            </a:r>
          </a:p>
          <a:p>
            <a:pPr lvl="2" algn="just"/>
            <a:r>
              <a:rPr lang="en-US" b="1" dirty="0" smtClean="0"/>
              <a:t>Ligaments</a:t>
            </a:r>
          </a:p>
          <a:p>
            <a:pPr lvl="3" algn="just"/>
            <a:r>
              <a:rPr lang="en-US" b="1" i="1" dirty="0" smtClean="0"/>
              <a:t>Holds joints together</a:t>
            </a:r>
          </a:p>
          <a:p>
            <a:pPr lvl="2" algn="just"/>
            <a:r>
              <a:rPr lang="en-US" b="1" dirty="0" smtClean="0"/>
              <a:t>Cartilage</a:t>
            </a:r>
          </a:p>
          <a:p>
            <a:pPr lvl="3" algn="just"/>
            <a:r>
              <a:rPr lang="en-US" b="1" i="1" dirty="0" smtClean="0"/>
              <a:t>Cushioning </a:t>
            </a:r>
          </a:p>
          <a:p>
            <a:pPr lvl="2" algn="just"/>
            <a:r>
              <a:rPr lang="en-US" b="1" dirty="0" smtClean="0"/>
              <a:t>Synovial fluid</a:t>
            </a:r>
          </a:p>
          <a:p>
            <a:pPr lvl="3" algn="just"/>
            <a:r>
              <a:rPr lang="en-US" b="1" i="1" dirty="0" smtClean="0"/>
              <a:t>Lubrication </a:t>
            </a:r>
          </a:p>
        </p:txBody>
      </p:sp>
      <p:pic>
        <p:nvPicPr>
          <p:cNvPr id="3074" name="Picture 2" descr="http://football.calsci.com/images/knee_carti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0"/>
            <a:ext cx="2857500" cy="2857500"/>
          </a:xfrm>
          <a:prstGeom prst="rect">
            <a:avLst/>
          </a:prstGeom>
          <a:noFill/>
        </p:spPr>
      </p:pic>
      <p:pic>
        <p:nvPicPr>
          <p:cNvPr id="3076" name="Picture 4" descr="http://www.health-res.com/EX/08-06-08/kn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6332" y="228600"/>
            <a:ext cx="373898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Bones – Strong and Living</a:t>
            </a:r>
          </a:p>
          <a:p>
            <a:pPr lvl="1" algn="just"/>
            <a:r>
              <a:rPr lang="en-US" b="1" dirty="0" smtClean="0"/>
              <a:t>Thin, hard, outer membrane</a:t>
            </a:r>
          </a:p>
          <a:p>
            <a:pPr lvl="1" algn="just"/>
            <a:r>
              <a:rPr lang="en-US" b="1" dirty="0" smtClean="0"/>
              <a:t>Compact bone</a:t>
            </a:r>
          </a:p>
          <a:p>
            <a:pPr lvl="1" algn="just"/>
            <a:r>
              <a:rPr lang="en-US" b="1" dirty="0" smtClean="0"/>
              <a:t> spongy bone</a:t>
            </a:r>
          </a:p>
          <a:p>
            <a:pPr lvl="1" algn="just"/>
            <a:r>
              <a:rPr lang="en-US" b="1" dirty="0" smtClean="0"/>
              <a:t>Marrow</a:t>
            </a:r>
          </a:p>
          <a:p>
            <a:pPr lvl="2" algn="just"/>
            <a:r>
              <a:rPr lang="en-US" b="1" i="1" dirty="0" smtClean="0"/>
              <a:t>Red</a:t>
            </a:r>
          </a:p>
          <a:p>
            <a:pPr lvl="2" algn="just"/>
            <a:r>
              <a:rPr lang="en-US" b="1" i="1" dirty="0" smtClean="0"/>
              <a:t>Yellow </a:t>
            </a:r>
          </a:p>
          <a:p>
            <a:pPr lvl="1" algn="just"/>
            <a:endParaRPr lang="en-US" b="1" dirty="0" smtClean="0"/>
          </a:p>
        </p:txBody>
      </p:sp>
      <p:pic>
        <p:nvPicPr>
          <p:cNvPr id="1026" name="Picture 2" descr="http://www.teachpe.com/images/anatomy/bone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2042"/>
            <a:ext cx="4045650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8006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Taking Care of Your Bones</a:t>
            </a:r>
          </a:p>
          <a:p>
            <a:pPr lvl="1" algn="just"/>
            <a:r>
              <a:rPr lang="en-US" dirty="0" smtClean="0"/>
              <a:t>Balanced diet</a:t>
            </a:r>
          </a:p>
          <a:p>
            <a:pPr lvl="1" algn="just"/>
            <a:r>
              <a:rPr lang="en-US" dirty="0" smtClean="0"/>
              <a:t>Regular exercise</a:t>
            </a:r>
          </a:p>
          <a:p>
            <a:pPr lvl="2" algn="just"/>
            <a:r>
              <a:rPr lang="en-US" dirty="0" smtClean="0"/>
              <a:t>Wear appropriate safety equipment during physical activity</a:t>
            </a:r>
          </a:p>
          <a:p>
            <a:pPr lvl="1" algn="just"/>
            <a:r>
              <a:rPr lang="en-US" dirty="0" smtClean="0"/>
              <a:t>Osteoporosis</a:t>
            </a:r>
          </a:p>
          <a:p>
            <a:pPr lvl="1" algn="just"/>
            <a:endParaRPr lang="en-US" b="1" dirty="0" smtClean="0"/>
          </a:p>
        </p:txBody>
      </p:sp>
      <p:pic>
        <p:nvPicPr>
          <p:cNvPr id="27650" name="Picture 2" descr="http://1.bp.blogspot.com/-uRyYAGCB15c/T1a6yvgdz2I/AAAAAAAAAiw/6Lk7A7utLO8/s1600/osteoporosi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783" y="2362200"/>
            <a:ext cx="3917767" cy="427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458200" cy="1752600"/>
          </a:xfrm>
        </p:spPr>
        <p:txBody>
          <a:bodyPr/>
          <a:lstStyle/>
          <a:p>
            <a:r>
              <a:rPr lang="en-US" b="1" u="sng" dirty="0" smtClean="0"/>
              <a:t>Section 3</a:t>
            </a:r>
          </a:p>
          <a:p>
            <a:pPr>
              <a:buFont typeface="Wingdings" pitchFamily="2" charset="2"/>
              <a:buChar char="Ø"/>
            </a:pPr>
            <a:r>
              <a:rPr lang="en-US" sz="1900" i="1" dirty="0" smtClean="0"/>
              <a:t>Types of Muscle</a:t>
            </a:r>
          </a:p>
          <a:p>
            <a:pPr>
              <a:buFont typeface="Wingdings" pitchFamily="2" charset="2"/>
              <a:buChar char="Ø"/>
            </a:pPr>
            <a:r>
              <a:rPr lang="en-US" sz="1900" i="1" dirty="0" smtClean="0"/>
              <a:t>Muscles at Work</a:t>
            </a:r>
            <a:endParaRPr lang="en-US" sz="19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pPr algn="just"/>
            <a:r>
              <a:rPr lang="en-US" b="1" dirty="0" smtClean="0"/>
              <a:t>What is the Muscular System</a:t>
            </a:r>
          </a:p>
          <a:p>
            <a:pPr lvl="1" algn="just"/>
            <a:r>
              <a:rPr lang="en-US" dirty="0" smtClean="0"/>
              <a:t>All of the muscles in the body (≈</a:t>
            </a:r>
            <a:r>
              <a:rPr lang="en-US" i="1" dirty="0" smtClean="0"/>
              <a:t>600 in total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Responsible for all movement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Types of Muscle</a:t>
            </a:r>
          </a:p>
          <a:p>
            <a:pPr lvl="1" algn="just"/>
            <a:r>
              <a:rPr lang="en-US" dirty="0" smtClean="0"/>
              <a:t>Voluntary Muscle</a:t>
            </a:r>
          </a:p>
          <a:p>
            <a:pPr lvl="2" algn="just"/>
            <a:r>
              <a:rPr lang="en-US" b="1" i="1" u="sng" dirty="0" smtClean="0"/>
              <a:t>Skeletal</a:t>
            </a:r>
            <a:r>
              <a:rPr lang="en-US" i="1" dirty="0" smtClean="0"/>
              <a:t> muscle</a:t>
            </a:r>
          </a:p>
          <a:p>
            <a:pPr lvl="1" algn="just"/>
            <a:r>
              <a:rPr lang="en-US" dirty="0" smtClean="0"/>
              <a:t>Involuntary Muscle</a:t>
            </a:r>
          </a:p>
          <a:p>
            <a:pPr lvl="2" algn="just"/>
            <a:r>
              <a:rPr lang="en-US" b="1" i="1" u="sng" dirty="0" smtClean="0"/>
              <a:t>Smooth</a:t>
            </a:r>
            <a:r>
              <a:rPr lang="en-US" i="1" dirty="0" smtClean="0"/>
              <a:t> &amp; </a:t>
            </a:r>
            <a:r>
              <a:rPr lang="en-US" b="1" i="1" u="sng" dirty="0" smtClean="0"/>
              <a:t>cardiac</a:t>
            </a:r>
            <a:r>
              <a:rPr lang="en-US" i="1" dirty="0" smtClean="0"/>
              <a:t> muscle</a:t>
            </a:r>
            <a:endParaRPr lang="en-US" i="1" dirty="0"/>
          </a:p>
        </p:txBody>
      </p:sp>
      <p:pic>
        <p:nvPicPr>
          <p:cNvPr id="1026" name="Picture 2" descr="http://image.shutterstock.com/display_pic_with_logo/65904/65904,1277246917,2/stock-photo-male-muscular-system-55764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878690"/>
            <a:ext cx="3171825" cy="3788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58200" cy="4525963"/>
          </a:xfrm>
        </p:spPr>
        <p:txBody>
          <a:bodyPr/>
          <a:lstStyle/>
          <a:p>
            <a:r>
              <a:rPr lang="en-US" b="1" dirty="0" smtClean="0"/>
              <a:t>Skeletal Muscle</a:t>
            </a:r>
          </a:p>
          <a:p>
            <a:pPr lvl="1" algn="just"/>
            <a:r>
              <a:rPr lang="en-US" sz="2600" dirty="0" smtClean="0"/>
              <a:t>Attached to the bones of the body</a:t>
            </a:r>
          </a:p>
          <a:p>
            <a:pPr lvl="1" algn="just"/>
            <a:r>
              <a:rPr lang="en-US" sz="2600" dirty="0" smtClean="0"/>
              <a:t>Provides force that moves the bones</a:t>
            </a:r>
          </a:p>
          <a:p>
            <a:pPr lvl="1" algn="just"/>
            <a:r>
              <a:rPr lang="en-US" sz="2600" b="1" u="sng" dirty="0" smtClean="0"/>
              <a:t>Tendons</a:t>
            </a:r>
            <a:r>
              <a:rPr lang="en-US" sz="2600" dirty="0" smtClean="0"/>
              <a:t> at each end of muscle attach it to the bones</a:t>
            </a:r>
          </a:p>
          <a:p>
            <a:pPr lvl="1" algn="just"/>
            <a:r>
              <a:rPr lang="en-US" sz="2600" dirty="0" smtClean="0"/>
              <a:t>React quickly to conscious thought, but tire quickly</a:t>
            </a:r>
          </a:p>
        </p:txBody>
      </p:sp>
      <p:pic>
        <p:nvPicPr>
          <p:cNvPr id="29698" name="Picture 2" descr="http://www.health.com/health/static/hw/media/medical/hw/h9991569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14800"/>
            <a:ext cx="420624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58200" cy="4525963"/>
          </a:xfrm>
        </p:spPr>
        <p:txBody>
          <a:bodyPr/>
          <a:lstStyle/>
          <a:p>
            <a:r>
              <a:rPr lang="en-US" b="1" dirty="0" smtClean="0"/>
              <a:t>Smooth Muscle</a:t>
            </a:r>
          </a:p>
          <a:p>
            <a:pPr lvl="1" algn="just"/>
            <a:r>
              <a:rPr lang="en-US" dirty="0" smtClean="0"/>
              <a:t>Line many internal organs</a:t>
            </a:r>
          </a:p>
          <a:p>
            <a:pPr lvl="1" algn="just"/>
            <a:r>
              <a:rPr lang="en-US" dirty="0" smtClean="0"/>
              <a:t>Aid in digestion</a:t>
            </a:r>
          </a:p>
          <a:p>
            <a:pPr lvl="2" algn="just"/>
            <a:r>
              <a:rPr lang="en-US" i="1" dirty="0" smtClean="0"/>
              <a:t>Esophagus, stomach</a:t>
            </a:r>
          </a:p>
          <a:p>
            <a:pPr lvl="1" algn="just"/>
            <a:r>
              <a:rPr lang="en-US" dirty="0" smtClean="0"/>
              <a:t>Aid in blood flow</a:t>
            </a:r>
          </a:p>
          <a:p>
            <a:pPr lvl="2" algn="just"/>
            <a:r>
              <a:rPr lang="en-US" i="1" dirty="0" smtClean="0"/>
              <a:t>arteries</a:t>
            </a:r>
          </a:p>
          <a:p>
            <a:pPr lvl="1" algn="just"/>
            <a:r>
              <a:rPr lang="en-US" dirty="0" smtClean="0"/>
              <a:t>Slow to react but tires slowly</a:t>
            </a:r>
          </a:p>
        </p:txBody>
      </p:sp>
      <p:pic>
        <p:nvPicPr>
          <p:cNvPr id="1026" name="Picture 2" descr="http://www.nsbri.org/humanphysspace/focus5/f5-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3124200" cy="4421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648200" cy="4525963"/>
          </a:xfrm>
        </p:spPr>
        <p:txBody>
          <a:bodyPr/>
          <a:lstStyle/>
          <a:p>
            <a:r>
              <a:rPr lang="en-US" b="1" dirty="0" smtClean="0"/>
              <a:t>Cardiac Muscle</a:t>
            </a:r>
          </a:p>
          <a:p>
            <a:pPr lvl="1" algn="just"/>
            <a:r>
              <a:rPr lang="en-US" dirty="0" smtClean="0"/>
              <a:t>Located only in the heart</a:t>
            </a:r>
          </a:p>
          <a:p>
            <a:pPr lvl="1" algn="just"/>
            <a:r>
              <a:rPr lang="en-US" dirty="0" smtClean="0"/>
              <a:t>Never tire</a:t>
            </a:r>
          </a:p>
          <a:p>
            <a:pPr lvl="1" algn="just"/>
            <a:r>
              <a:rPr lang="en-US" dirty="0" smtClean="0"/>
              <a:t>Repeated contractions cause “heartbeats”</a:t>
            </a:r>
          </a:p>
        </p:txBody>
      </p:sp>
      <p:pic>
        <p:nvPicPr>
          <p:cNvPr id="31746" name="Picture 2" descr="http://www.theuniversityhospital.com/njci/images/heartcross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1124" y="3124200"/>
            <a:ext cx="3882851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609600"/>
            <a:ext cx="8458200" cy="2286000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Section 1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Cells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Tissues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Organs &amp; Organ Systems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Homeostasis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Body organization &amp; homeostasis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43400" cy="5075238"/>
          </a:xfrm>
        </p:spPr>
        <p:txBody>
          <a:bodyPr>
            <a:normAutofit/>
          </a:bodyPr>
          <a:lstStyle/>
          <a:p>
            <a:r>
              <a:rPr lang="en-US" b="1" dirty="0" smtClean="0"/>
              <a:t>Skeletal Muscles at Work</a:t>
            </a:r>
          </a:p>
          <a:p>
            <a:pPr lvl="1" algn="just"/>
            <a:r>
              <a:rPr lang="en-US" dirty="0" smtClean="0"/>
              <a:t>They can only contract, not extend</a:t>
            </a:r>
          </a:p>
          <a:p>
            <a:pPr lvl="1" algn="just"/>
            <a:r>
              <a:rPr lang="en-US" dirty="0" smtClean="0"/>
              <a:t>Must work in pairs to provide range of motion</a:t>
            </a:r>
          </a:p>
          <a:p>
            <a:pPr lvl="1" algn="just"/>
            <a:r>
              <a:rPr lang="en-US" dirty="0" smtClean="0"/>
              <a:t>While one contracts, the other relaxes</a:t>
            </a:r>
          </a:p>
          <a:p>
            <a:pPr lvl="2" algn="just"/>
            <a:r>
              <a:rPr lang="en-US" i="1" u="sng" dirty="0" smtClean="0"/>
              <a:t>Ex</a:t>
            </a:r>
            <a:r>
              <a:rPr lang="en-US" i="1" dirty="0" smtClean="0"/>
              <a:t>: biceps and triceps</a:t>
            </a:r>
          </a:p>
          <a:p>
            <a:pPr lvl="1" algn="just"/>
            <a:endParaRPr lang="en-US" b="1" dirty="0" smtClean="0"/>
          </a:p>
        </p:txBody>
      </p:sp>
      <p:pic>
        <p:nvPicPr>
          <p:cNvPr id="32770" name="Picture 2" descr="http://4.bp.blogspot.com/_u2tlmyCsos4/TS4v4mDamdI/AAAAAAAAABE/FQF7uhUsLgg/s1600/92940-034-684F96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743200"/>
            <a:ext cx="412908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Section 4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Body’s Tough Covering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Epidermis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Dermis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Caring for Your Skin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skin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The Body’s Tough Covering</a:t>
            </a:r>
          </a:p>
          <a:p>
            <a:pPr lvl="1" algn="just"/>
            <a:r>
              <a:rPr lang="en-US" dirty="0" smtClean="0"/>
              <a:t>Largest single organ of the human body</a:t>
            </a:r>
          </a:p>
          <a:p>
            <a:pPr lvl="2" algn="just"/>
            <a:r>
              <a:rPr lang="en-US" i="1" dirty="0" smtClean="0"/>
              <a:t>S.A. ≈ 1.5 m</a:t>
            </a:r>
            <a:r>
              <a:rPr lang="en-US" i="1" baseline="30000" dirty="0" smtClean="0"/>
              <a:t>2</a:t>
            </a:r>
            <a:endParaRPr lang="en-US" i="1" dirty="0" smtClean="0"/>
          </a:p>
          <a:p>
            <a:pPr lvl="1" algn="just"/>
            <a:r>
              <a:rPr lang="en-US" dirty="0" smtClean="0"/>
              <a:t>Performs five major functions</a:t>
            </a:r>
          </a:p>
          <a:p>
            <a:pPr lvl="2" algn="just"/>
            <a:endParaRPr lang="en-US" sz="1200" i="1" dirty="0" smtClean="0">
              <a:solidFill>
                <a:srgbClr val="0070C0"/>
              </a:solidFill>
            </a:endParaRPr>
          </a:p>
          <a:p>
            <a:pPr lvl="2" algn="just"/>
            <a:r>
              <a:rPr lang="en-US" sz="1200" i="1" dirty="0" smtClean="0">
                <a:solidFill>
                  <a:srgbClr val="0070C0"/>
                </a:solidFill>
              </a:rPr>
              <a:t>(</a:t>
            </a:r>
            <a:r>
              <a:rPr lang="en-US" b="1" i="1" dirty="0" smtClean="0">
                <a:solidFill>
                  <a:srgbClr val="0070C0"/>
                </a:solidFill>
              </a:rPr>
              <a:t>1) Protects body </a:t>
            </a:r>
            <a:r>
              <a:rPr lang="en-US" i="1" dirty="0" smtClean="0"/>
              <a:t>from…</a:t>
            </a:r>
          </a:p>
          <a:p>
            <a:pPr lvl="3" algn="just"/>
            <a:r>
              <a:rPr lang="en-US" sz="2200" b="1" i="1" dirty="0" smtClean="0"/>
              <a:t>Injury</a:t>
            </a:r>
            <a:r>
              <a:rPr lang="en-US" sz="2200" i="1" dirty="0" smtClean="0"/>
              <a:t> – tough, protective outer cover</a:t>
            </a:r>
          </a:p>
          <a:p>
            <a:pPr lvl="3" algn="just"/>
            <a:r>
              <a:rPr lang="en-US" sz="2200" b="1" i="1" dirty="0" smtClean="0"/>
              <a:t>Infection</a:t>
            </a:r>
            <a:r>
              <a:rPr lang="en-US" sz="2200" i="1" dirty="0" smtClean="0"/>
              <a:t> – barrier against viruses &amp; bacteria</a:t>
            </a:r>
          </a:p>
          <a:p>
            <a:pPr lvl="3" algn="just"/>
            <a:r>
              <a:rPr lang="en-US" sz="2200" b="1" i="1" dirty="0" smtClean="0"/>
              <a:t>Water loss </a:t>
            </a:r>
            <a:r>
              <a:rPr lang="en-US" sz="2200" i="1" dirty="0" smtClean="0"/>
              <a:t>– seals body against drying out</a:t>
            </a:r>
          </a:p>
          <a:p>
            <a:pPr lvl="3"/>
            <a:endParaRPr lang="en-US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Body’s Tough Covering (</a:t>
            </a:r>
            <a:r>
              <a:rPr lang="en-US" b="1" i="1" dirty="0" smtClean="0">
                <a:solidFill>
                  <a:srgbClr val="C00000"/>
                </a:solidFill>
              </a:rPr>
              <a:t>cont’d…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 lvl="1" algn="just"/>
            <a:r>
              <a:rPr lang="en-US" dirty="0" smtClean="0"/>
              <a:t>Performs five major functions</a:t>
            </a:r>
          </a:p>
          <a:p>
            <a:pPr lvl="2" algn="just"/>
            <a:endParaRPr lang="en-US" sz="1200" b="1" i="1" dirty="0" smtClean="0">
              <a:solidFill>
                <a:srgbClr val="0070C0"/>
              </a:solidFill>
            </a:endParaRPr>
          </a:p>
          <a:p>
            <a:pPr lvl="2" algn="just"/>
            <a:r>
              <a:rPr lang="en-US" b="1" i="1" dirty="0" smtClean="0">
                <a:solidFill>
                  <a:srgbClr val="0070C0"/>
                </a:solidFill>
              </a:rPr>
              <a:t>(2) Regulates body temperature</a:t>
            </a:r>
          </a:p>
          <a:p>
            <a:pPr lvl="3" algn="just"/>
            <a:r>
              <a:rPr lang="en-US" sz="2200" i="1" dirty="0" smtClean="0"/>
              <a:t>When body temp becomes too high…</a:t>
            </a:r>
          </a:p>
          <a:p>
            <a:pPr lvl="4" algn="just"/>
            <a:r>
              <a:rPr lang="en-US" sz="2000" i="1" dirty="0" smtClean="0"/>
              <a:t>Blood vessels expand to increase blood flow, conduct heat away</a:t>
            </a:r>
          </a:p>
          <a:p>
            <a:pPr lvl="4" algn="just"/>
            <a:r>
              <a:rPr lang="en-US" sz="2000" i="1" dirty="0" smtClean="0"/>
              <a:t>Sweat glands in skin cause perspiration</a:t>
            </a:r>
          </a:p>
          <a:p>
            <a:pPr lvl="4" algn="just"/>
            <a:endParaRPr lang="en-US" sz="1200" i="1" dirty="0" smtClean="0"/>
          </a:p>
          <a:p>
            <a:pPr lvl="2" algn="just"/>
            <a:r>
              <a:rPr lang="en-US" b="1" i="1" dirty="0" smtClean="0">
                <a:solidFill>
                  <a:srgbClr val="0070C0"/>
                </a:solidFill>
              </a:rPr>
              <a:t>(3) Eliminates wastes</a:t>
            </a:r>
          </a:p>
          <a:p>
            <a:pPr lvl="3" algn="just"/>
            <a:r>
              <a:rPr lang="en-US" sz="2200" i="1" dirty="0" smtClean="0"/>
              <a:t>Sweat glands also release dissolved waste in perspiration</a:t>
            </a:r>
          </a:p>
          <a:p>
            <a:pPr lvl="4" algn="just"/>
            <a:r>
              <a:rPr lang="en-US" sz="2000" i="1" dirty="0" smtClean="0"/>
              <a:t>Broken down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Body’s Tough Covering (</a:t>
            </a:r>
            <a:r>
              <a:rPr lang="en-US" b="1" i="1" dirty="0" smtClean="0">
                <a:solidFill>
                  <a:srgbClr val="C00000"/>
                </a:solidFill>
              </a:rPr>
              <a:t>cont’d…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 lvl="1" algn="just"/>
            <a:r>
              <a:rPr lang="en-US" dirty="0" smtClean="0"/>
              <a:t>Performs five major functions</a:t>
            </a:r>
          </a:p>
          <a:p>
            <a:pPr lvl="2" algn="just"/>
            <a:endParaRPr lang="en-US" sz="1200" b="1" i="1" dirty="0" smtClean="0">
              <a:solidFill>
                <a:srgbClr val="0070C0"/>
              </a:solidFill>
            </a:endParaRPr>
          </a:p>
          <a:p>
            <a:pPr lvl="2" algn="just"/>
            <a:r>
              <a:rPr lang="en-US" b="1" i="1" dirty="0" smtClean="0">
                <a:solidFill>
                  <a:srgbClr val="0070C0"/>
                </a:solidFill>
              </a:rPr>
              <a:t>(4) Gathers information about external environment</a:t>
            </a:r>
          </a:p>
          <a:p>
            <a:pPr lvl="3" algn="just"/>
            <a:r>
              <a:rPr lang="en-US" sz="2200" i="1" dirty="0" smtClean="0"/>
              <a:t>Nerves in skin provide information about…</a:t>
            </a:r>
          </a:p>
          <a:p>
            <a:pPr lvl="4" algn="just"/>
            <a:r>
              <a:rPr lang="en-US" sz="2000" i="1" dirty="0" smtClean="0"/>
              <a:t>Pressure, pain, &amp; temperature</a:t>
            </a:r>
          </a:p>
          <a:p>
            <a:pPr lvl="2" algn="just"/>
            <a:endParaRPr lang="en-US" sz="1200" i="1" dirty="0" smtClean="0"/>
          </a:p>
          <a:p>
            <a:pPr lvl="2" algn="just"/>
            <a:r>
              <a:rPr lang="en-US" b="1" i="1" dirty="0" smtClean="0">
                <a:solidFill>
                  <a:srgbClr val="0070C0"/>
                </a:solidFill>
              </a:rPr>
              <a:t>(5) Produces vitamin D</a:t>
            </a:r>
          </a:p>
          <a:p>
            <a:pPr lvl="3" algn="just"/>
            <a:r>
              <a:rPr lang="en-US" sz="2200" i="1" dirty="0" smtClean="0"/>
              <a:t>Some skin cells produce vitamin D in the presence of sunlight</a:t>
            </a:r>
          </a:p>
          <a:p>
            <a:pPr lvl="3" algn="just"/>
            <a:r>
              <a:rPr lang="en-US" sz="2200" i="1" dirty="0" smtClean="0"/>
              <a:t>Important for healthy bones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There are two main layers of skin…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algn="just"/>
            <a:endParaRPr lang="en-US" sz="12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(1) The Epidermis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Thin, outermost layer of skin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No nerves or blood vessels</a:t>
            </a:r>
          </a:p>
          <a:p>
            <a:pPr lvl="2" algn="just"/>
            <a:r>
              <a:rPr lang="en-US" b="1" dirty="0" smtClean="0">
                <a:solidFill>
                  <a:srgbClr val="0070C0"/>
                </a:solidFill>
              </a:rPr>
              <a:t>Structure</a:t>
            </a:r>
          </a:p>
          <a:p>
            <a:pPr lvl="3" algn="just"/>
            <a:r>
              <a:rPr lang="en-US" i="1" dirty="0" smtClean="0">
                <a:solidFill>
                  <a:schemeClr val="tx1"/>
                </a:solidFill>
              </a:rPr>
              <a:t>Cells form deep in layer and move toward surface where they die and remain for a few weeks</a:t>
            </a:r>
          </a:p>
          <a:p>
            <a:pPr lvl="2" algn="just"/>
            <a:r>
              <a:rPr lang="en-US" b="1" dirty="0" smtClean="0">
                <a:solidFill>
                  <a:srgbClr val="0070C0"/>
                </a:solidFill>
              </a:rPr>
              <a:t>Function</a:t>
            </a:r>
          </a:p>
          <a:p>
            <a:pPr lvl="3" algn="just"/>
            <a:r>
              <a:rPr lang="en-US" i="1" dirty="0" smtClean="0">
                <a:solidFill>
                  <a:schemeClr val="tx1"/>
                </a:solidFill>
              </a:rPr>
              <a:t>Dead, outer cells provide protection</a:t>
            </a:r>
          </a:p>
          <a:p>
            <a:pPr lvl="3" algn="just"/>
            <a:r>
              <a:rPr lang="en-US" i="1" dirty="0" smtClean="0">
                <a:solidFill>
                  <a:schemeClr val="tx1"/>
                </a:solidFill>
              </a:rPr>
              <a:t>Deeper cells produce the pigment, </a:t>
            </a:r>
            <a:r>
              <a:rPr lang="en-US" i="1" dirty="0" smtClean="0">
                <a:solidFill>
                  <a:srgbClr val="C00000"/>
                </a:solidFill>
              </a:rPr>
              <a:t>melanin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54183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(2) The Dermis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Inner layer of skin, below epidermis and above fat layer (</a:t>
            </a:r>
            <a:r>
              <a:rPr lang="en-US" i="1" dirty="0" smtClean="0">
                <a:solidFill>
                  <a:schemeClr val="tx1"/>
                </a:solidFill>
              </a:rPr>
              <a:t>padding &amp; insulation to protect internal organs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Contains </a:t>
            </a:r>
            <a:r>
              <a:rPr lang="en-US" b="1" i="1" dirty="0" smtClean="0">
                <a:solidFill>
                  <a:schemeClr val="tx1"/>
                </a:solidFill>
              </a:rPr>
              <a:t>nerves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i="1" dirty="0" smtClean="0">
                <a:solidFill>
                  <a:schemeClr val="tx1"/>
                </a:solidFill>
              </a:rPr>
              <a:t>blood vessels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i="1" dirty="0" smtClean="0">
                <a:solidFill>
                  <a:schemeClr val="tx1"/>
                </a:solidFill>
              </a:rPr>
              <a:t>sweat glands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i="1" dirty="0" smtClean="0">
                <a:solidFill>
                  <a:schemeClr val="tx1"/>
                </a:solidFill>
              </a:rPr>
              <a:t>hairs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i="1" dirty="0" smtClean="0">
                <a:solidFill>
                  <a:schemeClr val="tx1"/>
                </a:solidFill>
              </a:rPr>
              <a:t>oil glands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Perspiration from sweat glands reaches surface through </a:t>
            </a:r>
            <a:r>
              <a:rPr lang="en-US" b="1" i="1" dirty="0" smtClean="0">
                <a:solidFill>
                  <a:schemeClr val="tx1"/>
                </a:solidFill>
              </a:rPr>
              <a:t>pores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Hair grows in dermis from structures called </a:t>
            </a:r>
            <a:r>
              <a:rPr lang="en-US" b="1" i="1" dirty="0" smtClean="0">
                <a:solidFill>
                  <a:schemeClr val="tx1"/>
                </a:solidFill>
              </a:rPr>
              <a:t>follicles</a:t>
            </a:r>
          </a:p>
        </p:txBody>
      </p:sp>
      <p:pic>
        <p:nvPicPr>
          <p:cNvPr id="1028" name="Picture 4" descr="http://static.ddmcdn.com/gif/minimize-your-pore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52400"/>
            <a:ext cx="400049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pic>
        <p:nvPicPr>
          <p:cNvPr id="38914" name="Picture 2" descr="http://t3.gstatic.com/images?q=tbn:ANd9GcRRQ5C48-HLUonCnabROSYJmwfAabGRtZYwZErrCLtD8ZNzNO4YXWRGQ95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5437300" cy="40727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048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Lower Epidermis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38400" y="2971800"/>
            <a:ext cx="22860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828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Upper Epidermis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i="1" dirty="0" smtClean="0"/>
              <a:t>dead cells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2286000"/>
            <a:ext cx="32004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4648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Dermis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4724400"/>
            <a:ext cx="36576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Caring for Your Skin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Three simple habits to keep skin healthy…</a:t>
            </a:r>
          </a:p>
          <a:p>
            <a:pPr lvl="2" algn="just"/>
            <a:r>
              <a:rPr lang="en-US" b="1" dirty="0" smtClean="0">
                <a:solidFill>
                  <a:srgbClr val="0070C0"/>
                </a:solidFill>
              </a:rPr>
              <a:t>Healthy Diet</a:t>
            </a:r>
          </a:p>
          <a:p>
            <a:pPr lvl="3" algn="just"/>
            <a:r>
              <a:rPr lang="en-US" sz="2200" i="1" dirty="0" smtClean="0">
                <a:solidFill>
                  <a:schemeClr val="tx1"/>
                </a:solidFill>
              </a:rPr>
              <a:t>Include enough H</a:t>
            </a:r>
            <a:r>
              <a:rPr lang="en-US" sz="22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200" i="1" dirty="0" smtClean="0">
                <a:solidFill>
                  <a:schemeClr val="tx1"/>
                </a:solidFill>
              </a:rPr>
              <a:t>O to replace lost water</a:t>
            </a:r>
          </a:p>
          <a:p>
            <a:pPr lvl="2" algn="just"/>
            <a:r>
              <a:rPr lang="en-US" b="1" dirty="0" smtClean="0">
                <a:solidFill>
                  <a:srgbClr val="0070C0"/>
                </a:solidFill>
              </a:rPr>
              <a:t>Keeping Skin Clean</a:t>
            </a:r>
          </a:p>
          <a:p>
            <a:pPr lvl="3" algn="just"/>
            <a:r>
              <a:rPr lang="en-US" sz="2200" i="1" dirty="0" smtClean="0">
                <a:solidFill>
                  <a:schemeClr val="tx1"/>
                </a:solidFill>
              </a:rPr>
              <a:t>Removes dirt &amp; harmful bacteria</a:t>
            </a:r>
          </a:p>
          <a:p>
            <a:pPr lvl="3" algn="just"/>
            <a:r>
              <a:rPr lang="en-US" sz="2200" i="1" dirty="0" smtClean="0">
                <a:solidFill>
                  <a:schemeClr val="tx1"/>
                </a:solidFill>
              </a:rPr>
              <a:t>Controls oiliness (*particularly during adolescence)</a:t>
            </a:r>
          </a:p>
          <a:p>
            <a:pPr lvl="2" algn="just"/>
            <a:r>
              <a:rPr lang="en-US" b="1" dirty="0" smtClean="0">
                <a:solidFill>
                  <a:srgbClr val="0070C0"/>
                </a:solidFill>
              </a:rPr>
              <a:t>Limiting Sun Exposure</a:t>
            </a:r>
          </a:p>
          <a:p>
            <a:pPr lvl="3" algn="just"/>
            <a:r>
              <a:rPr lang="en-US" sz="2200" i="1" dirty="0" smtClean="0">
                <a:solidFill>
                  <a:schemeClr val="tx1"/>
                </a:solidFill>
              </a:rPr>
              <a:t>Can make skin leathery and wrinkled</a:t>
            </a:r>
          </a:p>
          <a:p>
            <a:pPr lvl="3" algn="just"/>
            <a:r>
              <a:rPr lang="en-US" sz="2200" i="1" dirty="0" smtClean="0">
                <a:solidFill>
                  <a:schemeClr val="tx1"/>
                </a:solidFill>
              </a:rPr>
              <a:t>Can damage skin cells &amp; </a:t>
            </a:r>
            <a:r>
              <a:rPr lang="en-US" sz="2200" b="1" i="1" u="sng" dirty="0" smtClean="0">
                <a:solidFill>
                  <a:schemeClr val="tx1"/>
                </a:solidFill>
              </a:rPr>
              <a:t>possibly</a:t>
            </a:r>
            <a:r>
              <a:rPr lang="en-US" sz="2200" i="1" dirty="0" smtClean="0">
                <a:solidFill>
                  <a:schemeClr val="tx1"/>
                </a:solidFill>
              </a:rPr>
              <a:t> lead  to *cancer </a:t>
            </a:r>
            <a:r>
              <a:rPr lang="en-US" i="1" dirty="0" smtClean="0">
                <a:solidFill>
                  <a:schemeClr val="tx1"/>
                </a:solidFill>
              </a:rPr>
              <a:t>(*uncontrolled growth of certain cells in body)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pic>
        <p:nvPicPr>
          <p:cNvPr id="1026" name="Picture 2" descr="http://www.howtogetrid.org/wp-content/uploads/2009/12/how-to-get-rid-of-white-head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2743200" cy="2743200"/>
          </a:xfrm>
          <a:prstGeom prst="rect">
            <a:avLst/>
          </a:prstGeom>
          <a:noFill/>
        </p:spPr>
      </p:pic>
      <p:pic>
        <p:nvPicPr>
          <p:cNvPr id="1028" name="Picture 4" descr="http://www.dimensionsguide.com/wp-content/uploads/2010/02/Biggest-Pi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267200"/>
            <a:ext cx="4756000" cy="2362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SgJKcR0lkFSljiSzmTMdjEnpnORZ6oa4iKwY43VzzHtzzi__cHiYg-arG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04800"/>
            <a:ext cx="4427324" cy="3545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 &amp;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</a:p>
          <a:p>
            <a:r>
              <a:rPr lang="en-US" dirty="0" smtClean="0"/>
              <a:t>Tissues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 &amp;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Organs &amp; Organ Systems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 &amp;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 &amp;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8458200" cy="22098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Section 2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What the Skeletal System Does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Joints of the Skeleton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Bones – Strong and Living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Taking Care of Your Bones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Skeletal system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572000" cy="5257800"/>
          </a:xfrm>
        </p:spPr>
        <p:txBody>
          <a:bodyPr/>
          <a:lstStyle/>
          <a:p>
            <a:pPr algn="just"/>
            <a:r>
              <a:rPr lang="en-US" b="1" dirty="0" smtClean="0"/>
              <a:t>The Skeleton</a:t>
            </a:r>
          </a:p>
          <a:p>
            <a:pPr lvl="1" algn="just"/>
            <a:r>
              <a:rPr lang="en-US" dirty="0" smtClean="0"/>
              <a:t>Framework of the human body that is composed of all its bones</a:t>
            </a:r>
          </a:p>
          <a:p>
            <a:pPr lvl="2" algn="just"/>
            <a:r>
              <a:rPr lang="en-US" i="1" dirty="0" smtClean="0"/>
              <a:t>275 in newborn, 206 in an adult</a:t>
            </a:r>
            <a:endParaRPr lang="en-US" dirty="0" smtClean="0"/>
          </a:p>
          <a:p>
            <a:pPr lvl="1" algn="just"/>
            <a:endParaRPr lang="en-US" dirty="0"/>
          </a:p>
        </p:txBody>
      </p:sp>
      <p:pic>
        <p:nvPicPr>
          <p:cNvPr id="2050" name="Picture 2" descr="http://3.bp.blogspot.com/-5UHP7Ryn_Fo/Tx5bUnaW2eI/AAAAAAAACk0/cuje8Eh8PFo/s1600/human-skele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737101" cy="5276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6172200" cy="5257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What the Skeletal System Does</a:t>
            </a:r>
          </a:p>
          <a:p>
            <a:pPr lvl="1" algn="just"/>
            <a:r>
              <a:rPr lang="en-US" dirty="0" smtClean="0"/>
              <a:t>Provides shape and support</a:t>
            </a:r>
          </a:p>
          <a:p>
            <a:pPr lvl="2" algn="just"/>
            <a:r>
              <a:rPr lang="en-US" dirty="0" smtClean="0"/>
              <a:t>Vertebrae (</a:t>
            </a:r>
            <a:r>
              <a:rPr lang="en-US" i="1" dirty="0" smtClean="0"/>
              <a:t>backbone</a:t>
            </a:r>
            <a:r>
              <a:rPr lang="en-US" dirty="0" smtClean="0"/>
              <a:t>) is center of skeleton</a:t>
            </a:r>
          </a:p>
          <a:p>
            <a:pPr lvl="1" algn="just"/>
            <a:r>
              <a:rPr lang="en-US" dirty="0" smtClean="0"/>
              <a:t>Protects organs</a:t>
            </a:r>
          </a:p>
          <a:p>
            <a:pPr lvl="2" algn="just"/>
            <a:r>
              <a:rPr lang="en-US" dirty="0" smtClean="0"/>
              <a:t>Skull, breastbone, and ribs</a:t>
            </a:r>
          </a:p>
          <a:p>
            <a:pPr lvl="1" algn="just"/>
            <a:r>
              <a:rPr lang="en-US" dirty="0" smtClean="0"/>
              <a:t>Enables movement</a:t>
            </a:r>
          </a:p>
          <a:p>
            <a:pPr lvl="1" algn="just"/>
            <a:r>
              <a:rPr lang="en-US" dirty="0" smtClean="0"/>
              <a:t>Produces blood cells</a:t>
            </a:r>
          </a:p>
          <a:p>
            <a:pPr lvl="1" algn="just"/>
            <a:r>
              <a:rPr lang="en-US" dirty="0" smtClean="0"/>
              <a:t>Stores minerals &amp; other materials</a:t>
            </a:r>
          </a:p>
          <a:p>
            <a:pPr lvl="1" algn="just"/>
            <a:endParaRPr lang="en-US" dirty="0"/>
          </a:p>
        </p:txBody>
      </p:sp>
      <p:pic>
        <p:nvPicPr>
          <p:cNvPr id="1026" name="Picture 2" descr="http://image.shutterstock.com/display_pic_with_logo/333286/333286,1271789688,3/stock-photo-human-spine-with-vertebra-and-intervertebral-disc-isolated-lateral-view-51528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126623"/>
            <a:ext cx="2169105" cy="3175948"/>
          </a:xfrm>
          <a:prstGeom prst="rect">
            <a:avLst/>
          </a:prstGeom>
          <a:noFill/>
        </p:spPr>
      </p:pic>
      <p:pic>
        <p:nvPicPr>
          <p:cNvPr id="1028" name="Picture 4" descr="http://www.skullsunlimited.com/userfiles/image/category3_family_227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19600"/>
            <a:ext cx="2053546" cy="2314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601</TotalTime>
  <Words>791</Words>
  <Application>Microsoft Office PowerPoint</Application>
  <PresentationFormat>On-screen Show (4:3)</PresentationFormat>
  <Paragraphs>193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Bones, muscles, and skin</vt:lpstr>
      <vt:lpstr>Body organization &amp; homeostasis</vt:lpstr>
      <vt:lpstr>Body organization &amp; homeostasis</vt:lpstr>
      <vt:lpstr>Body organization &amp; homeostasis</vt:lpstr>
      <vt:lpstr>Body organization &amp; homeostasis</vt:lpstr>
      <vt:lpstr>Body organization &amp; homeostasis</vt:lpstr>
      <vt:lpstr>The Skeletal system</vt:lpstr>
      <vt:lpstr>The skeletal System</vt:lpstr>
      <vt:lpstr>The skeletal System</vt:lpstr>
      <vt:lpstr>The skeletal System</vt:lpstr>
      <vt:lpstr>The skeletal System</vt:lpstr>
      <vt:lpstr>The skeletal System</vt:lpstr>
      <vt:lpstr>The skeletal System</vt:lpstr>
      <vt:lpstr>The skeletal System</vt:lpstr>
      <vt:lpstr>The muscular system</vt:lpstr>
      <vt:lpstr>The muscular system</vt:lpstr>
      <vt:lpstr>The muscular system</vt:lpstr>
      <vt:lpstr>The muscular system</vt:lpstr>
      <vt:lpstr>The muscular system</vt:lpstr>
      <vt:lpstr>The muscular system</vt:lpstr>
      <vt:lpstr>The skin</vt:lpstr>
      <vt:lpstr>The skin</vt:lpstr>
      <vt:lpstr>The skin</vt:lpstr>
      <vt:lpstr>The skin</vt:lpstr>
      <vt:lpstr>The skin</vt:lpstr>
      <vt:lpstr>The skin</vt:lpstr>
      <vt:lpstr>The skin</vt:lpstr>
      <vt:lpstr>The skin</vt:lpstr>
      <vt:lpstr>The skin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Bones, muscles, and skin</dc:title>
  <dc:creator>Administrator</dc:creator>
  <cp:lastModifiedBy>administrator</cp:lastModifiedBy>
  <cp:revision>52</cp:revision>
  <dcterms:created xsi:type="dcterms:W3CDTF">2012-04-30T13:21:41Z</dcterms:created>
  <dcterms:modified xsi:type="dcterms:W3CDTF">2012-05-03T18:57:55Z</dcterms:modified>
</cp:coreProperties>
</file>