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83" r:id="rId21"/>
    <p:sldId id="284" r:id="rId22"/>
    <p:sldId id="285" r:id="rId23"/>
    <p:sldId id="286" r:id="rId24"/>
    <p:sldId id="287" r:id="rId25"/>
    <p:sldId id="270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2" autoAdjust="0"/>
    <p:restoredTop sz="93040" autoAdjust="0"/>
  </p:normalViewPr>
  <p:slideViewPr>
    <p:cSldViewPr>
      <p:cViewPr varScale="1">
        <p:scale>
          <a:sx n="64" d="100"/>
          <a:sy n="64" d="100"/>
        </p:scale>
        <p:origin x="-1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654E83-F594-44AD-8B8E-68B48CAE6F4A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74106D8-02FA-4FAA-A9E7-80C1BE6E63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Food &amp; Digestion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6248400" cy="2119862"/>
          </a:xfrm>
        </p:spPr>
        <p:txBody>
          <a:bodyPr/>
          <a:lstStyle/>
          <a:p>
            <a:r>
              <a:rPr lang="en-US" sz="2800" b="1" dirty="0" smtClean="0"/>
              <a:t>Text Chapter 15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Section 1 – Food &amp; Energy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Section 2 – The Digestive Process Begins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Section 3 – Final Digestion &amp; Absorption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Proteins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Required for tissue growth and repair</a:t>
            </a:r>
          </a:p>
          <a:p>
            <a:pPr algn="just"/>
            <a:r>
              <a:rPr lang="en-US" dirty="0" smtClean="0"/>
              <a:t>Form </a:t>
            </a:r>
            <a:r>
              <a:rPr lang="en-US" b="1" dirty="0" smtClean="0">
                <a:solidFill>
                  <a:srgbClr val="0070C0"/>
                </a:solidFill>
              </a:rPr>
              <a:t>enzymes</a:t>
            </a:r>
            <a:r>
              <a:rPr lang="en-US" dirty="0" smtClean="0"/>
              <a:t> which speed up chemical reactions within cells</a:t>
            </a:r>
          </a:p>
          <a:p>
            <a:pPr algn="just"/>
            <a:r>
              <a:rPr lang="en-US" i="1" dirty="0" smtClean="0"/>
              <a:t>Can serve as energy source</a:t>
            </a:r>
            <a:r>
              <a:rPr lang="en-US" dirty="0" smtClean="0"/>
              <a:t>, but less so than carbohydrates and fats</a:t>
            </a:r>
          </a:p>
        </p:txBody>
      </p:sp>
      <p:pic>
        <p:nvPicPr>
          <p:cNvPr id="22530" name="Picture 2" descr="Prote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14799"/>
            <a:ext cx="34290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Proteins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600" dirty="0" smtClean="0">
                <a:solidFill>
                  <a:srgbClr val="0070C0"/>
                </a:solidFill>
              </a:rPr>
              <a:t>Amino Acids</a:t>
            </a:r>
          </a:p>
          <a:p>
            <a:pPr lvl="1" algn="just"/>
            <a:r>
              <a:rPr lang="en-US" sz="2400" i="1" dirty="0" smtClean="0"/>
              <a:t>Body can only make ½ of amino acids it needs</a:t>
            </a:r>
          </a:p>
          <a:p>
            <a:pPr lvl="1" algn="just"/>
            <a:r>
              <a:rPr lang="en-US" sz="2400" i="1" dirty="0" smtClean="0"/>
              <a:t>Rest must come from food</a:t>
            </a:r>
          </a:p>
          <a:p>
            <a:pPr algn="just"/>
            <a:r>
              <a:rPr lang="en-US" sz="2600" dirty="0" smtClean="0">
                <a:solidFill>
                  <a:srgbClr val="0070C0"/>
                </a:solidFill>
              </a:rPr>
              <a:t>Complete vs. Incomplete Proteins</a:t>
            </a:r>
          </a:p>
          <a:p>
            <a:pPr lvl="1" algn="just"/>
            <a:r>
              <a:rPr lang="en-US" sz="2400" i="1" dirty="0" smtClean="0"/>
              <a:t>“</a:t>
            </a:r>
            <a:r>
              <a:rPr lang="en-US" sz="2400" i="1" u="sng" dirty="0" smtClean="0"/>
              <a:t>Complete</a:t>
            </a:r>
            <a:r>
              <a:rPr lang="en-US" sz="2400" i="1" dirty="0" smtClean="0"/>
              <a:t>” proteins contain all essential amino acids</a:t>
            </a:r>
          </a:p>
          <a:p>
            <a:pPr lvl="2" algn="just"/>
            <a:r>
              <a:rPr lang="en-US" sz="2200" i="1" dirty="0" smtClean="0"/>
              <a:t>Animal products: meat, eggs, etc.</a:t>
            </a:r>
          </a:p>
          <a:p>
            <a:pPr lvl="1" algn="just"/>
            <a:r>
              <a:rPr lang="en-US" sz="2400" i="1" dirty="0" smtClean="0"/>
              <a:t>“</a:t>
            </a:r>
            <a:r>
              <a:rPr lang="en-US" sz="2400" i="1" u="sng" dirty="0" smtClean="0"/>
              <a:t>Incomplete</a:t>
            </a:r>
            <a:r>
              <a:rPr lang="en-US" sz="2400" i="1" dirty="0" smtClean="0"/>
              <a:t>” proteins are missing at least one essential amino acid</a:t>
            </a:r>
          </a:p>
          <a:p>
            <a:pPr lvl="2" algn="just"/>
            <a:r>
              <a:rPr lang="en-US" sz="2200" i="1" dirty="0" smtClean="0"/>
              <a:t>Plant products: beans, grains, nuts,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Vitamins &amp; Minerals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Required only in small quantities</a:t>
            </a:r>
          </a:p>
          <a:p>
            <a:pPr algn="just"/>
            <a:r>
              <a:rPr lang="en-US" dirty="0" smtClean="0"/>
              <a:t>Do not provide energy or raw materials</a:t>
            </a:r>
          </a:p>
          <a:p>
            <a:pPr algn="just"/>
            <a:r>
              <a:rPr lang="en-US" dirty="0" smtClean="0"/>
              <a:t>Aid the body in carrying out important chemical processes</a:t>
            </a:r>
          </a:p>
          <a:p>
            <a:pPr lvl="1" algn="just"/>
            <a:r>
              <a:rPr lang="en-US" i="1" dirty="0" smtClean="0"/>
              <a:t>Clotting blood</a:t>
            </a:r>
          </a:p>
          <a:p>
            <a:pPr lvl="1" algn="just"/>
            <a:r>
              <a:rPr lang="en-US" i="1" dirty="0" smtClean="0"/>
              <a:t>Hardening bones</a:t>
            </a:r>
          </a:p>
          <a:p>
            <a:pPr lvl="1" algn="just"/>
            <a:r>
              <a:rPr lang="en-US" i="1" dirty="0" smtClean="0"/>
              <a:t>Healing wounds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Water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most important nutrient</a:t>
            </a:r>
          </a:p>
          <a:p>
            <a:pPr lvl="1" algn="just"/>
            <a:r>
              <a:rPr lang="en-US" i="1" dirty="0" smtClean="0"/>
              <a:t>Cells are mostly water</a:t>
            </a:r>
          </a:p>
          <a:p>
            <a:pPr lvl="1" algn="just"/>
            <a:r>
              <a:rPr lang="en-US" i="1" dirty="0" smtClean="0"/>
              <a:t>Vital chemical reactions take place in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362075"/>
          </a:xfrm>
        </p:spPr>
        <p:txBody>
          <a:bodyPr/>
          <a:lstStyle/>
          <a:p>
            <a:r>
              <a:rPr lang="en-US" dirty="0" smtClean="0"/>
              <a:t>The Digestive Process Begins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048000"/>
            <a:ext cx="7772400" cy="3581400"/>
          </a:xfrm>
        </p:spPr>
        <p:txBody>
          <a:bodyPr/>
          <a:lstStyle/>
          <a:p>
            <a:r>
              <a:rPr lang="en-US" sz="2400" b="1" dirty="0" smtClean="0"/>
              <a:t>Section 2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Functions of the Digestive System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The Mouth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The Esophagus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The Stomach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Functions of the Digestive 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digestive system has </a:t>
            </a:r>
            <a:r>
              <a:rPr lang="en-US" b="1" u="sng" dirty="0" smtClean="0"/>
              <a:t>three</a:t>
            </a:r>
            <a:r>
              <a:rPr lang="en-US" dirty="0" smtClean="0"/>
              <a:t> main functions:</a:t>
            </a:r>
          </a:p>
          <a:p>
            <a:pPr lvl="1" algn="just"/>
            <a:r>
              <a:rPr lang="en-US" dirty="0" smtClean="0"/>
              <a:t>Digestion</a:t>
            </a:r>
          </a:p>
          <a:p>
            <a:pPr lvl="2" algn="just"/>
            <a:r>
              <a:rPr lang="en-US" i="1" dirty="0" smtClean="0"/>
              <a:t>Body breaks down food into small nutrient molecules both </a:t>
            </a:r>
            <a:r>
              <a:rPr lang="en-US" b="1" i="1" u="sng" dirty="0" smtClean="0"/>
              <a:t>mechanically</a:t>
            </a:r>
            <a:r>
              <a:rPr lang="en-US" i="1" dirty="0" smtClean="0"/>
              <a:t> and </a:t>
            </a:r>
            <a:r>
              <a:rPr lang="en-US" b="1" i="1" u="sng" dirty="0" smtClean="0"/>
              <a:t>chemically</a:t>
            </a:r>
          </a:p>
          <a:p>
            <a:pPr lvl="3" algn="just"/>
            <a:r>
              <a:rPr lang="en-US" dirty="0" smtClean="0"/>
              <a:t>Mechanical digestion physically breaks food down into smaller pieces</a:t>
            </a:r>
          </a:p>
          <a:p>
            <a:pPr lvl="3" algn="just"/>
            <a:r>
              <a:rPr lang="en-US" dirty="0" smtClean="0"/>
              <a:t>Chemical digestion uses body chemicals to dissolve and break down food into simpler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Functions of the Digestive System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digestive system has </a:t>
            </a:r>
            <a:r>
              <a:rPr lang="en-US" b="1" u="sng" dirty="0" smtClean="0"/>
              <a:t>three</a:t>
            </a:r>
            <a:r>
              <a:rPr lang="en-US" dirty="0" smtClean="0"/>
              <a:t> main functions:</a:t>
            </a:r>
          </a:p>
          <a:p>
            <a:pPr lvl="1" algn="just"/>
            <a:r>
              <a:rPr lang="en-US" dirty="0" smtClean="0"/>
              <a:t>Absorption</a:t>
            </a:r>
          </a:p>
          <a:p>
            <a:pPr lvl="2" algn="just"/>
            <a:r>
              <a:rPr lang="en-US" i="1" dirty="0" smtClean="0"/>
              <a:t>Nutrient molecules are passed through the wall of the digestive system into the blood to be transported to every cell in the body</a:t>
            </a:r>
          </a:p>
          <a:p>
            <a:pPr lvl="1" algn="just"/>
            <a:r>
              <a:rPr lang="en-US" dirty="0" smtClean="0"/>
              <a:t>Elimination</a:t>
            </a:r>
          </a:p>
          <a:p>
            <a:pPr lvl="2" algn="just"/>
            <a:r>
              <a:rPr lang="en-US" i="1" dirty="0" smtClean="0"/>
              <a:t>Materials that are not absorbed are eliminated from the body as waste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Mouth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mouth performs </a:t>
            </a:r>
            <a:r>
              <a:rPr lang="en-US" b="1" u="sng" dirty="0" smtClean="0"/>
              <a:t>both</a:t>
            </a:r>
            <a:r>
              <a:rPr lang="en-US" dirty="0" smtClean="0"/>
              <a:t> mechanical and chemical digestion</a:t>
            </a:r>
          </a:p>
        </p:txBody>
      </p:sp>
      <p:pic>
        <p:nvPicPr>
          <p:cNvPr id="1026" name="Picture 2" descr="http://t1.gstatic.com/images?q=tbn:ANd9GcR0PzHkX29KNLR5nS5GNcmKUJsoCglr60RT9TqQRSEMhdURhfIR8u74-g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4153618" cy="3267076"/>
          </a:xfrm>
          <a:prstGeom prst="rect">
            <a:avLst/>
          </a:prstGeom>
          <a:noFill/>
        </p:spPr>
      </p:pic>
      <p:pic>
        <p:nvPicPr>
          <p:cNvPr id="1028" name="Picture 4" descr="http://csnanatomy.pbworks.com/f/1238683120/salivaryglands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4590047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Mouth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en-US" dirty="0" smtClean="0"/>
              <a:t>Mechanical Digestion in Mouth</a:t>
            </a:r>
          </a:p>
          <a:p>
            <a:pPr lvl="2" algn="just"/>
            <a:r>
              <a:rPr lang="en-US" b="1" i="1" dirty="0" smtClean="0"/>
              <a:t>Incisor</a:t>
            </a:r>
            <a:r>
              <a:rPr lang="en-US" dirty="0" smtClean="0"/>
              <a:t> teeth cut food into mouth-sized pieces</a:t>
            </a:r>
          </a:p>
          <a:p>
            <a:pPr lvl="2" algn="just"/>
            <a:r>
              <a:rPr lang="en-US" b="1" i="1" dirty="0" smtClean="0"/>
              <a:t>Canine</a:t>
            </a:r>
            <a:r>
              <a:rPr lang="en-US" dirty="0" smtClean="0"/>
              <a:t> teeth tear food into even smaller pieces</a:t>
            </a:r>
          </a:p>
          <a:p>
            <a:pPr lvl="2" algn="just"/>
            <a:r>
              <a:rPr lang="en-US" b="1" i="1" dirty="0" smtClean="0"/>
              <a:t>Molar</a:t>
            </a:r>
            <a:r>
              <a:rPr lang="en-US" dirty="0" smtClean="0"/>
              <a:t> teeth crush and grind food</a:t>
            </a:r>
          </a:p>
          <a:p>
            <a:pPr lvl="2" algn="just"/>
            <a:r>
              <a:rPr lang="en-US" b="1" i="1" dirty="0" smtClean="0"/>
              <a:t>Saliva</a:t>
            </a:r>
            <a:r>
              <a:rPr lang="en-US" dirty="0" smtClean="0"/>
              <a:t> moistens and softens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Mouth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en-US" dirty="0" smtClean="0"/>
              <a:t>Chemical Digestion in Mouth</a:t>
            </a:r>
          </a:p>
          <a:p>
            <a:pPr lvl="2" algn="just"/>
            <a:r>
              <a:rPr lang="en-US" b="1" i="1" dirty="0" smtClean="0"/>
              <a:t>Enzymes</a:t>
            </a:r>
            <a:r>
              <a:rPr lang="en-US" dirty="0" smtClean="0"/>
              <a:t> in </a:t>
            </a:r>
            <a:r>
              <a:rPr lang="en-US" b="1" i="1" dirty="0" smtClean="0"/>
              <a:t>saliva</a:t>
            </a:r>
            <a:r>
              <a:rPr lang="en-US" dirty="0" smtClean="0"/>
              <a:t> begin to break down complex carbohydrates, like starch</a:t>
            </a:r>
          </a:p>
        </p:txBody>
      </p:sp>
      <p:pic>
        <p:nvPicPr>
          <p:cNvPr id="1026" name="Picture 2" descr="http://www.skinnersbiology.co.uk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962400"/>
            <a:ext cx="6887818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43200" y="411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STARCH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86000" y="4495800"/>
            <a:ext cx="914400" cy="5334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76800" y="4038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SUGAR-A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4038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SUGAR-B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67400" y="4419600"/>
            <a:ext cx="762000" cy="5334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flipH="1">
            <a:off x="7391400" y="4438710"/>
            <a:ext cx="800100" cy="66669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362075"/>
          </a:xfrm>
        </p:spPr>
        <p:txBody>
          <a:bodyPr/>
          <a:lstStyle/>
          <a:p>
            <a:r>
              <a:rPr lang="en-US" dirty="0" smtClean="0"/>
              <a:t>Food &amp;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048000"/>
            <a:ext cx="7772400" cy="3581400"/>
          </a:xfrm>
        </p:spPr>
        <p:txBody>
          <a:bodyPr/>
          <a:lstStyle/>
          <a:p>
            <a:r>
              <a:rPr lang="en-US" sz="2400" b="1" dirty="0" smtClean="0"/>
              <a:t>Section 1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Why You Need Food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Carbohydrates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Fats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Proteins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Vitamins &amp; Minerals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Water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Guidelines for a Healthy Diet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Food Labels</a:t>
            </a:r>
            <a:endParaRPr lang="en-US" sz="2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Esophagus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429000" cy="4379976"/>
          </a:xfrm>
        </p:spPr>
        <p:txBody>
          <a:bodyPr/>
          <a:lstStyle/>
          <a:p>
            <a:pPr algn="just"/>
            <a:r>
              <a:rPr lang="en-US" dirty="0" smtClean="0"/>
              <a:t>Mucus-lined tube that transports partially-digested food from mouth to stomach</a:t>
            </a:r>
          </a:p>
          <a:p>
            <a:pPr lvl="1" algn="just"/>
            <a:endParaRPr lang="en-US" dirty="0" smtClean="0"/>
          </a:p>
        </p:txBody>
      </p:sp>
      <p:pic>
        <p:nvPicPr>
          <p:cNvPr id="19458" name="Picture 2" descr="http://www.mhhe.com/biosci/esp/2001_saladin/folder_structure/ab/m4/s3/assets/images/abm4s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64574"/>
            <a:ext cx="5105400" cy="519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Esophagus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962400" cy="43799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Epiglottis</a:t>
            </a:r>
          </a:p>
          <a:p>
            <a:pPr marL="630936" lvl="2" indent="-256032" algn="just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Flap that seals off </a:t>
            </a:r>
            <a:r>
              <a:rPr lang="en-US" b="1" u="sng" dirty="0" smtClean="0">
                <a:solidFill>
                  <a:schemeClr val="accent2"/>
                </a:solidFill>
              </a:rPr>
              <a:t>trachea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i="1" dirty="0" smtClean="0">
                <a:solidFill>
                  <a:schemeClr val="accent2"/>
                </a:solidFill>
              </a:rPr>
              <a:t>air tube</a:t>
            </a:r>
            <a:r>
              <a:rPr lang="en-US" dirty="0" smtClean="0">
                <a:solidFill>
                  <a:schemeClr val="accent2"/>
                </a:solidFill>
              </a:rPr>
              <a:t>), so that food can pass down into the </a:t>
            </a:r>
            <a:r>
              <a:rPr lang="en-US" b="1" u="sng" dirty="0" smtClean="0">
                <a:solidFill>
                  <a:schemeClr val="accent2"/>
                </a:solidFill>
              </a:rPr>
              <a:t>esophagus</a:t>
            </a:r>
            <a:r>
              <a:rPr lang="en-US" dirty="0" smtClean="0">
                <a:solidFill>
                  <a:schemeClr val="accent2"/>
                </a:solidFill>
              </a:rPr>
              <a:t> (</a:t>
            </a:r>
            <a:r>
              <a:rPr lang="en-US" i="1" dirty="0" smtClean="0">
                <a:solidFill>
                  <a:schemeClr val="accent2"/>
                </a:solidFill>
              </a:rPr>
              <a:t>food tube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algn="just"/>
            <a:r>
              <a:rPr lang="en-US" dirty="0" smtClean="0"/>
              <a:t>Peristalsis</a:t>
            </a:r>
          </a:p>
          <a:p>
            <a:pPr lvl="1" algn="just"/>
            <a:r>
              <a:rPr lang="en-US" dirty="0" smtClean="0"/>
              <a:t>Rhythmic contractions of smooth muscle that force food in one direction toward stomach</a:t>
            </a:r>
          </a:p>
        </p:txBody>
      </p:sp>
      <p:pic>
        <p:nvPicPr>
          <p:cNvPr id="20482" name="Picture 2" descr="http://www.riversideonline.com/source/images/image_popup/r7_c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8402"/>
            <a:ext cx="3962400" cy="3546349"/>
          </a:xfrm>
          <a:prstGeom prst="rect">
            <a:avLst/>
          </a:prstGeom>
          <a:noFill/>
        </p:spPr>
      </p:pic>
      <p:pic>
        <p:nvPicPr>
          <p:cNvPr id="20484" name="Picture 4" descr="http://www.umm.edu/graphics/images/en/9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1" y="3733801"/>
            <a:ext cx="3905249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Stomach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0.tqn.com/d/hepatitis/1/0/K/0/-/-/stomach-and-l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2209800"/>
            <a:ext cx="5048250" cy="40386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886200" cy="437997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When partially digested food leaves the esophagus, it enters the </a:t>
            </a:r>
            <a:r>
              <a:rPr lang="en-US" b="1" u="sng" dirty="0" smtClean="0"/>
              <a:t>stomach</a:t>
            </a:r>
            <a:r>
              <a:rPr lang="en-US" dirty="0" smtClean="0"/>
              <a:t>, which expands to hold the food</a:t>
            </a:r>
          </a:p>
          <a:p>
            <a:pPr algn="just"/>
            <a:r>
              <a:rPr lang="en-US" i="1" dirty="0" smtClean="0"/>
              <a:t>Most</a:t>
            </a:r>
            <a:r>
              <a:rPr lang="en-US" dirty="0" smtClean="0"/>
              <a:t> </a:t>
            </a:r>
            <a:r>
              <a:rPr lang="en-US" b="1" dirty="0" smtClean="0"/>
              <a:t>mechanical digestion</a:t>
            </a:r>
            <a:r>
              <a:rPr lang="en-US" dirty="0" smtClean="0"/>
              <a:t>, and </a:t>
            </a:r>
            <a:r>
              <a:rPr lang="en-US" i="1" dirty="0" smtClean="0"/>
              <a:t>some</a:t>
            </a:r>
            <a:r>
              <a:rPr lang="en-US" dirty="0" smtClean="0"/>
              <a:t> </a:t>
            </a:r>
            <a:r>
              <a:rPr lang="en-US" b="1" dirty="0" smtClean="0"/>
              <a:t>chemical digestion </a:t>
            </a:r>
            <a:r>
              <a:rPr lang="en-US" dirty="0" smtClean="0"/>
              <a:t>occur in the stomach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Stomach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343400" cy="437997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Mechanical Digestion</a:t>
            </a:r>
          </a:p>
          <a:p>
            <a:pPr lvl="1" algn="just"/>
            <a:r>
              <a:rPr lang="en-US" dirty="0" smtClean="0"/>
              <a:t>Strong layers of smooth muscles churn the food to mix it with digestive fluids</a:t>
            </a:r>
          </a:p>
          <a:p>
            <a:pPr algn="just"/>
            <a:endParaRPr lang="en-US" dirty="0" smtClean="0"/>
          </a:p>
        </p:txBody>
      </p:sp>
      <p:pic>
        <p:nvPicPr>
          <p:cNvPr id="22530" name="Picture 2" descr="http://www.netterimages.com/images/vpv/000/000/002/2195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32070"/>
            <a:ext cx="4419600" cy="512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Stomach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7997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Chemical Digestion</a:t>
            </a:r>
          </a:p>
          <a:p>
            <a:pPr lvl="1" algn="just"/>
            <a:r>
              <a:rPr lang="en-US" dirty="0" smtClean="0"/>
              <a:t>Pepsin</a:t>
            </a:r>
          </a:p>
          <a:p>
            <a:pPr lvl="2" algn="just"/>
            <a:r>
              <a:rPr lang="en-US" dirty="0" smtClean="0"/>
              <a:t>Enzyme that breaks proteins down into amino acids</a:t>
            </a:r>
          </a:p>
          <a:p>
            <a:pPr lvl="1" algn="just"/>
            <a:r>
              <a:rPr lang="en-US" dirty="0" smtClean="0"/>
              <a:t>Hydrochloric acid</a:t>
            </a:r>
          </a:p>
          <a:p>
            <a:pPr lvl="2" algn="just"/>
            <a:r>
              <a:rPr lang="en-US" dirty="0" smtClean="0"/>
              <a:t>Kills bacteria consumed along with food</a:t>
            </a:r>
          </a:p>
          <a:p>
            <a:pPr lvl="2" algn="just"/>
            <a:r>
              <a:rPr lang="en-US" dirty="0" smtClean="0"/>
              <a:t>Dissolves food further</a:t>
            </a:r>
          </a:p>
          <a:p>
            <a:pPr lvl="2" algn="just"/>
            <a:r>
              <a:rPr lang="en-US" dirty="0" smtClean="0"/>
              <a:t>Improves pepsin’s effectiveness</a:t>
            </a:r>
          </a:p>
          <a:p>
            <a:pPr lvl="1" algn="just"/>
            <a:r>
              <a:rPr lang="en-US" dirty="0" err="1" smtClean="0"/>
              <a:t>Chyme</a:t>
            </a:r>
            <a:endParaRPr lang="en-US" dirty="0" smtClean="0"/>
          </a:p>
          <a:p>
            <a:pPr lvl="2" algn="just"/>
            <a:r>
              <a:rPr lang="en-US" dirty="0" smtClean="0"/>
              <a:t>Thick liquid formed by digestion of food in stomach</a:t>
            </a:r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1362075"/>
          </a:xfrm>
        </p:spPr>
        <p:txBody>
          <a:bodyPr/>
          <a:lstStyle/>
          <a:p>
            <a:r>
              <a:rPr lang="en-US" dirty="0" smtClean="0"/>
              <a:t>Final Digestion &amp; Absorption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048000"/>
            <a:ext cx="7772400" cy="3581400"/>
          </a:xfrm>
        </p:spPr>
        <p:txBody>
          <a:bodyPr/>
          <a:lstStyle/>
          <a:p>
            <a:r>
              <a:rPr lang="en-US" sz="2400" b="1" dirty="0" smtClean="0"/>
              <a:t>Section 3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The Small Intestine</a:t>
            </a:r>
          </a:p>
          <a:p>
            <a:pPr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The Large Intestine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Small Intestine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505200" cy="437997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 </a:t>
            </a:r>
            <a:r>
              <a:rPr lang="en-US" u="sng" dirty="0" smtClean="0"/>
              <a:t>long</a:t>
            </a:r>
            <a:r>
              <a:rPr lang="en-US" dirty="0" smtClean="0"/>
              <a:t> (≈6 m), </a:t>
            </a:r>
            <a:r>
              <a:rPr lang="en-US" u="sng" dirty="0" smtClean="0"/>
              <a:t>narrow</a:t>
            </a:r>
            <a:r>
              <a:rPr lang="en-US" dirty="0" smtClean="0"/>
              <a:t> (≈3 cm) tube where most chemical digestion AND absorption of nutrients takes place</a:t>
            </a:r>
          </a:p>
          <a:p>
            <a:pPr algn="just"/>
            <a:endParaRPr lang="en-US" dirty="0" smtClean="0"/>
          </a:p>
        </p:txBody>
      </p:sp>
      <p:pic>
        <p:nvPicPr>
          <p:cNvPr id="1026" name="Picture 2" descr="http://images.tutorvista.com/content/feed/tvcs/stomach-and-small-intes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362200"/>
            <a:ext cx="4857750" cy="388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Small Intestine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724400" cy="43799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The Liver</a:t>
            </a:r>
          </a:p>
          <a:p>
            <a:pPr lvl="1" algn="just"/>
            <a:r>
              <a:rPr lang="en-US" dirty="0" smtClean="0"/>
              <a:t>Largest </a:t>
            </a:r>
            <a:r>
              <a:rPr lang="en-US" i="1" dirty="0" smtClean="0"/>
              <a:t>internal</a:t>
            </a:r>
            <a:r>
              <a:rPr lang="en-US" dirty="0" smtClean="0"/>
              <a:t> organ</a:t>
            </a:r>
          </a:p>
          <a:p>
            <a:pPr lvl="1" algn="just"/>
            <a:r>
              <a:rPr lang="en-US" dirty="0" smtClean="0"/>
              <a:t>Has many functions, </a:t>
            </a:r>
            <a:r>
              <a:rPr lang="en-US" i="1" dirty="0" smtClean="0"/>
              <a:t>however</a:t>
            </a:r>
            <a:r>
              <a:rPr lang="en-US" dirty="0" smtClean="0"/>
              <a:t>, for the digestive system, it produces </a:t>
            </a:r>
            <a:r>
              <a:rPr lang="en-US" b="1" dirty="0" smtClean="0">
                <a:solidFill>
                  <a:srgbClr val="C00000"/>
                </a:solidFill>
              </a:rPr>
              <a:t>bile</a:t>
            </a:r>
            <a:r>
              <a:rPr lang="en-US" dirty="0" smtClean="0"/>
              <a:t>.</a:t>
            </a:r>
          </a:p>
          <a:p>
            <a:pPr lvl="2" algn="just"/>
            <a:r>
              <a:rPr lang="en-US" dirty="0" smtClean="0"/>
              <a:t>Bile passes from liver to </a:t>
            </a:r>
            <a:r>
              <a:rPr lang="en-US" b="1" dirty="0" smtClean="0">
                <a:solidFill>
                  <a:srgbClr val="C00000"/>
                </a:solidFill>
              </a:rPr>
              <a:t>gallbladder</a:t>
            </a:r>
            <a:r>
              <a:rPr lang="en-US" dirty="0" smtClean="0"/>
              <a:t>, where it is stored until needed</a:t>
            </a:r>
          </a:p>
          <a:p>
            <a:pPr lvl="2" algn="just"/>
            <a:r>
              <a:rPr lang="en-US" u="sng" dirty="0" smtClean="0"/>
              <a:t>Physically</a:t>
            </a:r>
            <a:r>
              <a:rPr lang="en-US" dirty="0" smtClean="0"/>
              <a:t> reduces fat particles into smaller droplets</a:t>
            </a:r>
          </a:p>
          <a:p>
            <a:pPr lvl="3" algn="just"/>
            <a:r>
              <a:rPr lang="en-US" i="1" dirty="0" smtClean="0"/>
              <a:t>*Like soap does with grease and oil</a:t>
            </a:r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</p:txBody>
      </p:sp>
      <p:pic>
        <p:nvPicPr>
          <p:cNvPr id="39938" name="Picture 2" descr="http://4.bp.blogspot.com/-iJMm154afJA/Te7H73b_NqI/AAAAAAAAAvU/1XGnLaaP25c/s1600/liver_dia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5999"/>
            <a:ext cx="3962400" cy="3473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Small Intestine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343400" cy="437997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The Pancreas</a:t>
            </a:r>
          </a:p>
          <a:p>
            <a:pPr lvl="1" algn="just"/>
            <a:r>
              <a:rPr lang="en-US" dirty="0" smtClean="0"/>
              <a:t>Has many functions, </a:t>
            </a:r>
            <a:r>
              <a:rPr lang="en-US" i="1" dirty="0" smtClean="0"/>
              <a:t>however</a:t>
            </a:r>
            <a:r>
              <a:rPr lang="en-US" dirty="0" smtClean="0"/>
              <a:t>, for the digestive system it produces </a:t>
            </a:r>
            <a:r>
              <a:rPr lang="en-US" b="1" dirty="0" smtClean="0">
                <a:solidFill>
                  <a:srgbClr val="C00000"/>
                </a:solidFill>
              </a:rPr>
              <a:t>enzymes</a:t>
            </a:r>
            <a:r>
              <a:rPr lang="en-US" dirty="0" smtClean="0"/>
              <a:t> that break down </a:t>
            </a:r>
            <a:r>
              <a:rPr lang="en-US" u="sng" dirty="0" smtClean="0"/>
              <a:t>starches</a:t>
            </a:r>
            <a:r>
              <a:rPr lang="en-US" dirty="0" smtClean="0"/>
              <a:t>, </a:t>
            </a:r>
            <a:r>
              <a:rPr lang="en-US" u="sng" dirty="0" smtClean="0"/>
              <a:t>proteins</a:t>
            </a:r>
            <a:r>
              <a:rPr lang="en-US" dirty="0" smtClean="0"/>
              <a:t>, and </a:t>
            </a:r>
            <a:r>
              <a:rPr lang="en-US" u="sng" dirty="0" smtClean="0"/>
              <a:t>fats</a:t>
            </a:r>
          </a:p>
          <a:p>
            <a:pPr lvl="1" algn="just"/>
            <a:endParaRPr lang="en-US" i="1" dirty="0" smtClean="0"/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</p:txBody>
      </p:sp>
      <p:pic>
        <p:nvPicPr>
          <p:cNvPr id="40962" name="Picture 2" descr="http://cancerhelp.cancerresearchuk.org/prod_consump/groups/cr_common/@cah/@gen/documents/image/crukmig_1000img-12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5999"/>
            <a:ext cx="4080032" cy="3736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bbc.co.uk/scotland/learning/bitesize/standard/biology/images/villus.gif"/>
          <p:cNvPicPr>
            <a:picLocks noChangeAspect="1" noChangeArrowheads="1"/>
          </p:cNvPicPr>
          <p:nvPr/>
        </p:nvPicPr>
        <p:blipFill>
          <a:blip r:embed="rId2" cstate="print"/>
          <a:srcRect l="11927" t="1907" r="7339" b="4360"/>
          <a:stretch>
            <a:fillRect/>
          </a:stretch>
        </p:blipFill>
        <p:spPr bwMode="auto">
          <a:xfrm>
            <a:off x="5791200" y="457200"/>
            <a:ext cx="3352800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Small Intestine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791200" cy="437997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Absorption in the Small Intestine</a:t>
            </a:r>
          </a:p>
          <a:p>
            <a:pPr lvl="1" algn="just"/>
            <a:r>
              <a:rPr lang="en-US" dirty="0" smtClean="0"/>
              <a:t>The  inner surface is bumpy with millions of small, fingerlike folds  called </a:t>
            </a:r>
            <a:r>
              <a:rPr lang="en-US" i="1" dirty="0" err="1" smtClean="0">
                <a:solidFill>
                  <a:srgbClr val="C00000"/>
                </a:solidFill>
              </a:rPr>
              <a:t>villi</a:t>
            </a:r>
            <a:endParaRPr lang="en-US" i="1" dirty="0" smtClean="0">
              <a:solidFill>
                <a:srgbClr val="C00000"/>
              </a:solidFill>
            </a:endParaRPr>
          </a:p>
          <a:p>
            <a:pPr lvl="1" algn="just"/>
            <a:r>
              <a:rPr lang="en-US" dirty="0" smtClean="0"/>
              <a:t>Each </a:t>
            </a:r>
            <a:r>
              <a:rPr lang="en-US" i="1" dirty="0" err="1" smtClean="0"/>
              <a:t>villus</a:t>
            </a:r>
            <a:r>
              <a:rPr lang="en-US" dirty="0" smtClean="0"/>
              <a:t> absorbs nutrient molecules directly into blood vessels</a:t>
            </a:r>
          </a:p>
          <a:p>
            <a:pPr lvl="1" algn="just"/>
            <a:r>
              <a:rPr lang="en-US" dirty="0" err="1" smtClean="0"/>
              <a:t>Villi</a:t>
            </a:r>
            <a:r>
              <a:rPr lang="en-US" dirty="0" smtClean="0"/>
              <a:t> increase the S.A. of the small intestine</a:t>
            </a:r>
            <a:endParaRPr lang="en-US" dirty="0" smtClean="0"/>
          </a:p>
          <a:p>
            <a:pPr lvl="1" algn="just"/>
            <a:endParaRPr lang="en-US" dirty="0" smtClean="0"/>
          </a:p>
          <a:p>
            <a:pPr algn="just"/>
            <a:endParaRPr lang="en-US" dirty="0" smtClean="0"/>
          </a:p>
        </p:txBody>
      </p:sp>
      <p:pic>
        <p:nvPicPr>
          <p:cNvPr id="1026" name="Picture 2" descr="http://www.astrographics.com/GalleryPrints/Display/GP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38600"/>
            <a:ext cx="281939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You Need Food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Your body breaks down the food you eat into </a:t>
            </a:r>
            <a:r>
              <a:rPr lang="en-US" b="1" i="1" dirty="0" smtClean="0">
                <a:solidFill>
                  <a:srgbClr val="0070C0"/>
                </a:solidFill>
              </a:rPr>
              <a:t>nutrients </a:t>
            </a:r>
          </a:p>
          <a:p>
            <a:pPr algn="just"/>
            <a:r>
              <a:rPr lang="en-US" dirty="0" smtClean="0"/>
              <a:t>These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provide your body with the materials necessary for </a:t>
            </a:r>
            <a:r>
              <a:rPr lang="en-US" u="sng" dirty="0" smtClean="0"/>
              <a:t>growth</a:t>
            </a:r>
            <a:r>
              <a:rPr lang="en-US" dirty="0" smtClean="0"/>
              <a:t>, </a:t>
            </a:r>
            <a:r>
              <a:rPr lang="en-US" u="sng" dirty="0" smtClean="0"/>
              <a:t>repair</a:t>
            </a:r>
            <a:r>
              <a:rPr lang="en-US" dirty="0" smtClean="0"/>
              <a:t> and </a:t>
            </a:r>
            <a:r>
              <a:rPr lang="en-US" u="sng" dirty="0" smtClean="0"/>
              <a:t>energy</a:t>
            </a:r>
            <a:r>
              <a:rPr lang="en-US" dirty="0" smtClean="0"/>
              <a:t> for all of your life processes, including </a:t>
            </a:r>
            <a:r>
              <a:rPr lang="en-US" u="sng" dirty="0" smtClean="0"/>
              <a:t>homeostasis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Large Intestine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7997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Relatively short (≈1.5 m), wide tube </a:t>
            </a:r>
          </a:p>
          <a:p>
            <a:pPr algn="just"/>
            <a:r>
              <a:rPr lang="en-US" dirty="0" smtClean="0"/>
              <a:t>Material leaves that S.I. and enters the L.I. contains H</a:t>
            </a:r>
            <a:r>
              <a:rPr lang="en-US" baseline="-25000" dirty="0" smtClean="0"/>
              <a:t>2</a:t>
            </a:r>
            <a:r>
              <a:rPr lang="en-US" dirty="0" smtClean="0"/>
              <a:t>O and undigested food</a:t>
            </a:r>
          </a:p>
          <a:p>
            <a:pPr algn="just"/>
            <a:r>
              <a:rPr lang="en-US" u="sng" dirty="0" smtClean="0"/>
              <a:t>Water is absorbed </a:t>
            </a:r>
            <a:r>
              <a:rPr lang="en-US" dirty="0" smtClean="0"/>
              <a:t>into bloodstream</a:t>
            </a:r>
          </a:p>
          <a:p>
            <a:pPr algn="just"/>
            <a:r>
              <a:rPr lang="en-US" u="sng" dirty="0" smtClean="0"/>
              <a:t>B</a:t>
            </a:r>
            <a:r>
              <a:rPr lang="en-US" u="sng" dirty="0" smtClean="0"/>
              <a:t>acteria</a:t>
            </a:r>
            <a:r>
              <a:rPr lang="en-US" dirty="0" smtClean="0"/>
              <a:t> feed on remaining material and make certain vitamins (e.g. </a:t>
            </a:r>
            <a:r>
              <a:rPr lang="en-US" i="1" dirty="0" smtClean="0"/>
              <a:t>vitamin K</a:t>
            </a:r>
            <a:r>
              <a:rPr lang="en-US" dirty="0" smtClean="0"/>
              <a:t>)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Large Intestine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648200" cy="4379976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Remaining material is waste to be eliminated</a:t>
            </a:r>
          </a:p>
          <a:p>
            <a:pPr lvl="1" algn="just"/>
            <a:r>
              <a:rPr lang="en-US" dirty="0" smtClean="0"/>
              <a:t>Rectum</a:t>
            </a:r>
          </a:p>
          <a:p>
            <a:pPr lvl="2" algn="just"/>
            <a:r>
              <a:rPr lang="en-US" dirty="0" smtClean="0"/>
              <a:t>End of L.I. where waste is compressed into a solid</a:t>
            </a:r>
          </a:p>
          <a:p>
            <a:pPr lvl="1" algn="just"/>
            <a:r>
              <a:rPr lang="en-US" dirty="0" smtClean="0"/>
              <a:t>Anus</a:t>
            </a:r>
          </a:p>
          <a:p>
            <a:pPr lvl="2" algn="just"/>
            <a:r>
              <a:rPr lang="en-US" dirty="0" smtClean="0"/>
              <a:t>Muscular opening at end of rectum through which waste (</a:t>
            </a:r>
            <a:r>
              <a:rPr lang="en-US" i="1" dirty="0" smtClean="0">
                <a:solidFill>
                  <a:srgbClr val="C00000"/>
                </a:solidFill>
              </a:rPr>
              <a:t>fecal matter</a:t>
            </a:r>
            <a:r>
              <a:rPr lang="en-US" dirty="0" smtClean="0"/>
              <a:t>) passes</a:t>
            </a:r>
            <a:endParaRPr lang="en-US" dirty="0" smtClean="0"/>
          </a:p>
        </p:txBody>
      </p:sp>
      <p:pic>
        <p:nvPicPr>
          <p:cNvPr id="43010" name="Picture 2" descr="http://upload.wikimedia.org/wikipedia/commons/thumb/1/11/Intestine-diagram.svg/250px-Intestine-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089" y="2209800"/>
            <a:ext cx="3876911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You Need Food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Nutrients</a:t>
            </a:r>
          </a:p>
          <a:p>
            <a:pPr lvl="1" algn="just"/>
            <a:r>
              <a:rPr lang="en-US" dirty="0" smtClean="0"/>
              <a:t>There are six main groups necessary for human health…</a:t>
            </a:r>
          </a:p>
          <a:p>
            <a:pPr lvl="2" algn="just"/>
            <a:r>
              <a:rPr lang="en-US" i="1" dirty="0" smtClean="0"/>
              <a:t>Carbohydrates</a:t>
            </a:r>
          </a:p>
          <a:p>
            <a:pPr lvl="2" algn="just"/>
            <a:r>
              <a:rPr lang="en-US" i="1" dirty="0" smtClean="0"/>
              <a:t>Fats</a:t>
            </a:r>
          </a:p>
          <a:p>
            <a:pPr lvl="2" algn="just"/>
            <a:r>
              <a:rPr lang="en-US" i="1" dirty="0" smtClean="0"/>
              <a:t>Proteins</a:t>
            </a:r>
          </a:p>
          <a:p>
            <a:pPr lvl="2" algn="just"/>
            <a:r>
              <a:rPr lang="en-US" i="1" dirty="0" smtClean="0"/>
              <a:t>Vitamins</a:t>
            </a:r>
          </a:p>
          <a:p>
            <a:pPr lvl="2" algn="just"/>
            <a:r>
              <a:rPr lang="en-US" i="1" dirty="0" smtClean="0"/>
              <a:t>Minerals</a:t>
            </a:r>
          </a:p>
          <a:p>
            <a:pPr lvl="2" algn="just"/>
            <a:r>
              <a:rPr lang="en-US" i="1" dirty="0" smtClean="0"/>
              <a:t>Water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You Need Food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Energy</a:t>
            </a:r>
          </a:p>
          <a:p>
            <a:pPr lvl="1" algn="just"/>
            <a:r>
              <a:rPr lang="en-US" dirty="0" smtClean="0"/>
              <a:t>The energy released by nutrients during </a:t>
            </a:r>
            <a:r>
              <a:rPr lang="en-US" b="1" dirty="0" smtClean="0">
                <a:solidFill>
                  <a:srgbClr val="0070C0"/>
                </a:solidFill>
              </a:rPr>
              <a:t>cellular respiration</a:t>
            </a:r>
            <a:r>
              <a:rPr lang="en-US" dirty="0" smtClean="0"/>
              <a:t> is measured in </a:t>
            </a:r>
            <a:r>
              <a:rPr lang="en-US" b="1" dirty="0" smtClean="0">
                <a:solidFill>
                  <a:srgbClr val="0070C0"/>
                </a:solidFill>
              </a:rPr>
              <a:t>calories</a:t>
            </a:r>
            <a:r>
              <a:rPr lang="en-US" dirty="0" smtClean="0"/>
              <a:t> (</a:t>
            </a:r>
            <a:r>
              <a:rPr lang="en-US" i="1" dirty="0" smtClean="0"/>
              <a:t>English system</a:t>
            </a:r>
            <a:r>
              <a:rPr lang="en-US" dirty="0" smtClean="0"/>
              <a:t>)</a:t>
            </a:r>
          </a:p>
          <a:p>
            <a:pPr lvl="1" algn="just"/>
            <a:r>
              <a:rPr lang="en-US" i="1" dirty="0" smtClean="0"/>
              <a:t>Recall…</a:t>
            </a:r>
          </a:p>
          <a:p>
            <a:pPr lvl="2" algn="just"/>
            <a:r>
              <a:rPr lang="en-US" dirty="0" smtClean="0"/>
              <a:t>Food + oxygen </a:t>
            </a:r>
            <a:r>
              <a:rPr lang="en-US" dirty="0" smtClean="0">
                <a:sym typeface="Wingdings" pitchFamily="2" charset="2"/>
              </a:rPr>
              <a:t> energy + waste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waste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lvl="2" algn="ctr"/>
            <a:r>
              <a:rPr lang="en-US" i="1" dirty="0" smtClean="0">
                <a:sym typeface="Wingdings" pitchFamily="2" charset="2"/>
              </a:rPr>
              <a:t>-OR-</a:t>
            </a:r>
          </a:p>
          <a:p>
            <a:pPr lvl="2" algn="just"/>
            <a:r>
              <a:rPr lang="en-US" dirty="0" smtClean="0">
                <a:sym typeface="Wingdings" pitchFamily="2" charset="2"/>
              </a:rPr>
              <a:t>C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12</a:t>
            </a:r>
            <a:r>
              <a:rPr lang="en-US" dirty="0" smtClean="0">
                <a:sym typeface="Wingdings" pitchFamily="2" charset="2"/>
              </a:rPr>
              <a:t>O</a:t>
            </a:r>
            <a:r>
              <a:rPr lang="en-US" baseline="-25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 + 6O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energy + 6CO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+ 6H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You Need Food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Energy (</a:t>
            </a:r>
            <a:r>
              <a:rPr lang="en-US" b="1" i="1" dirty="0" smtClean="0">
                <a:solidFill>
                  <a:srgbClr val="0070C0"/>
                </a:solidFill>
              </a:rPr>
              <a:t>cont’d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 lvl="1" algn="just"/>
            <a:r>
              <a:rPr lang="en-US" dirty="0" smtClean="0"/>
              <a:t>1 calorie = energy needed to raise temp. of 1 gram of H</a:t>
            </a:r>
            <a:r>
              <a:rPr lang="en-US" baseline="-25000" dirty="0" smtClean="0"/>
              <a:t>2</a:t>
            </a:r>
            <a:r>
              <a:rPr lang="en-US" dirty="0" smtClean="0"/>
              <a:t>O by 1</a:t>
            </a:r>
            <a:r>
              <a:rPr lang="en-US" baseline="30000" dirty="0" smtClean="0"/>
              <a:t>o</a:t>
            </a:r>
            <a:r>
              <a:rPr lang="en-US" dirty="0" smtClean="0"/>
              <a:t> Celsius</a:t>
            </a:r>
          </a:p>
          <a:p>
            <a:pPr lvl="1" algn="just"/>
            <a:r>
              <a:rPr lang="en-US" i="1" dirty="0" smtClean="0"/>
              <a:t>In Biology… </a:t>
            </a:r>
            <a:r>
              <a:rPr lang="en-US" b="1" dirty="0" smtClean="0"/>
              <a:t>1 Calorie </a:t>
            </a:r>
            <a:r>
              <a:rPr lang="en-US" dirty="0" smtClean="0"/>
              <a:t>(*</a:t>
            </a:r>
            <a:r>
              <a:rPr lang="en-US" i="1" dirty="0" smtClean="0"/>
              <a:t>w/a capital C</a:t>
            </a:r>
            <a:r>
              <a:rPr lang="en-US" dirty="0" smtClean="0"/>
              <a:t>) =               1 kilocalorie = 1000 calories of energy</a:t>
            </a:r>
          </a:p>
          <a:p>
            <a:pPr lvl="1" algn="just"/>
            <a:r>
              <a:rPr lang="en-US" dirty="0" smtClean="0"/>
              <a:t>The more active you are, the greater your energy needs are</a:t>
            </a:r>
            <a:endParaRPr lang="en-US" dirty="0"/>
          </a:p>
        </p:txBody>
      </p:sp>
      <p:pic>
        <p:nvPicPr>
          <p:cNvPr id="4" name="Picture 2" descr="F:\Pictures\YourPhoto_0001.JPG"/>
          <p:cNvPicPr>
            <a:picLocks noChangeAspect="1" noChangeArrowheads="1"/>
          </p:cNvPicPr>
          <p:nvPr/>
        </p:nvPicPr>
        <p:blipFill>
          <a:blip r:embed="rId2" cstate="print"/>
          <a:srcRect l="9674" t="11530" r="14873" b="36586"/>
          <a:stretch>
            <a:fillRect/>
          </a:stretch>
        </p:blipFill>
        <p:spPr bwMode="auto">
          <a:xfrm>
            <a:off x="2895600" y="4876800"/>
            <a:ext cx="4292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Carbohydrates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Nutrient that serves as a major source of energy</a:t>
            </a:r>
          </a:p>
          <a:p>
            <a:pPr algn="just"/>
            <a:r>
              <a:rPr lang="en-US" dirty="0" smtClean="0"/>
              <a:t>Depending on chemical structure can be classified as either:</a:t>
            </a: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Simple Carbohydrates</a:t>
            </a:r>
          </a:p>
          <a:p>
            <a:pPr lvl="2" algn="just"/>
            <a:r>
              <a:rPr lang="en-US" i="1" dirty="0" smtClean="0">
                <a:solidFill>
                  <a:schemeClr val="accent2"/>
                </a:solidFill>
              </a:rPr>
              <a:t>Sugars – fruits, etc.</a:t>
            </a: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Complex Carbohydrates</a:t>
            </a:r>
          </a:p>
          <a:p>
            <a:pPr lvl="2" algn="just"/>
            <a:r>
              <a:rPr lang="en-US" i="1" dirty="0" smtClean="0">
                <a:solidFill>
                  <a:schemeClr val="accent2"/>
                </a:solidFill>
              </a:rPr>
              <a:t>Starches – potatoes, rice, corn, etc.</a:t>
            </a:r>
          </a:p>
          <a:p>
            <a:pPr lvl="1" algn="just"/>
            <a:r>
              <a:rPr lang="en-US" dirty="0" smtClean="0">
                <a:solidFill>
                  <a:srgbClr val="0070C0"/>
                </a:solidFill>
              </a:rPr>
              <a:t>Nutritionists’ Recommendations</a:t>
            </a:r>
          </a:p>
          <a:p>
            <a:pPr lvl="2" algn="just"/>
            <a:r>
              <a:rPr lang="en-US" i="1" dirty="0" smtClean="0">
                <a:solidFill>
                  <a:schemeClr val="accent2"/>
                </a:solidFill>
              </a:rPr>
              <a:t>45% to 65% of Calories from carbohydrates</a:t>
            </a:r>
          </a:p>
        </p:txBody>
      </p:sp>
      <p:pic>
        <p:nvPicPr>
          <p:cNvPr id="3074" name="Picture 2" descr="http://health-club.org/wp-content/uploads/2011/05/Carbohydrate-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583" y="3200400"/>
            <a:ext cx="261801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Fats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Energy rich nutrient (</a:t>
            </a:r>
            <a:r>
              <a:rPr lang="en-US" sz="2400" i="1" dirty="0" smtClean="0"/>
              <a:t>more than twice that of carbohydrates</a:t>
            </a:r>
            <a:r>
              <a:rPr lang="en-US" dirty="0" smtClean="0"/>
              <a:t>)</a:t>
            </a:r>
          </a:p>
          <a:p>
            <a:pPr algn="just"/>
            <a:r>
              <a:rPr lang="en-US" dirty="0" smtClean="0"/>
              <a:t>Form part of cell membrane</a:t>
            </a:r>
          </a:p>
          <a:p>
            <a:pPr algn="just"/>
            <a:r>
              <a:rPr lang="en-US" dirty="0" smtClean="0"/>
              <a:t>Provide protective padding and insulation </a:t>
            </a:r>
          </a:p>
        </p:txBody>
      </p:sp>
      <p:pic>
        <p:nvPicPr>
          <p:cNvPr id="2050" name="Picture 2" descr="http://t3.gstatic.com/images?q=tbn:ANd9GcRcj3X0e7CApKJrZd09POwSXgxQe7t_dlu0myD-cQCyMfFDs8D0P9dUhIQ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191000"/>
            <a:ext cx="321733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Fats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419600" cy="4325112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Kinds of Fats</a:t>
            </a:r>
          </a:p>
          <a:p>
            <a:pPr lvl="1" algn="just"/>
            <a:r>
              <a:rPr lang="en-US" sz="2400" i="1" dirty="0" smtClean="0"/>
              <a:t>Unsaturated</a:t>
            </a:r>
          </a:p>
          <a:p>
            <a:pPr lvl="1" algn="just"/>
            <a:r>
              <a:rPr lang="en-US" sz="2400" i="1" dirty="0" smtClean="0"/>
              <a:t>Saturated</a:t>
            </a:r>
          </a:p>
          <a:p>
            <a:pPr lvl="1" algn="just"/>
            <a:r>
              <a:rPr lang="en-US" sz="2400" i="1" dirty="0" smtClean="0"/>
              <a:t>Trans fats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Cholesterol</a:t>
            </a:r>
          </a:p>
          <a:p>
            <a:pPr lvl="1"/>
            <a:r>
              <a:rPr lang="en-US" sz="2400" i="1" dirty="0" smtClean="0"/>
              <a:t>Liver manufactures whatever your body needs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Nutritionists’ Recommendations</a:t>
            </a:r>
          </a:p>
          <a:p>
            <a:pPr lvl="1" algn="just"/>
            <a:r>
              <a:rPr lang="en-US" sz="2400" i="1" dirty="0" smtClean="0"/>
              <a:t>No more than 30% of daily Calories</a:t>
            </a:r>
          </a:p>
        </p:txBody>
      </p:sp>
      <p:pic>
        <p:nvPicPr>
          <p:cNvPr id="1026" name="Picture 2" descr="http://www.omega-9oils.com/image/3_1_cont_chart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85800"/>
            <a:ext cx="5695122" cy="3605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334</TotalTime>
  <Words>1005</Words>
  <Application>Microsoft Office PowerPoint</Application>
  <PresentationFormat>On-screen Show (4:3)</PresentationFormat>
  <Paragraphs>173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Urban</vt:lpstr>
      <vt:lpstr>Food &amp; Digestion</vt:lpstr>
      <vt:lpstr>Food &amp; Energy</vt:lpstr>
      <vt:lpstr>Why You Need Food</vt:lpstr>
      <vt:lpstr>Why You Need Food</vt:lpstr>
      <vt:lpstr>Why You Need Food</vt:lpstr>
      <vt:lpstr>Why You Need Food</vt:lpstr>
      <vt:lpstr>Carbohydrates</vt:lpstr>
      <vt:lpstr>Fats</vt:lpstr>
      <vt:lpstr>Fats</vt:lpstr>
      <vt:lpstr>Proteins</vt:lpstr>
      <vt:lpstr>Proteins</vt:lpstr>
      <vt:lpstr>Vitamins &amp; Minerals</vt:lpstr>
      <vt:lpstr>Water</vt:lpstr>
      <vt:lpstr>The Digestive Process Begins</vt:lpstr>
      <vt:lpstr>Functions of the Digestive System</vt:lpstr>
      <vt:lpstr>Functions of the Digestive System</vt:lpstr>
      <vt:lpstr>The Mouth</vt:lpstr>
      <vt:lpstr>The Mouth</vt:lpstr>
      <vt:lpstr>The Mouth</vt:lpstr>
      <vt:lpstr>The Esophagus</vt:lpstr>
      <vt:lpstr>The Esophagus</vt:lpstr>
      <vt:lpstr>The Stomach</vt:lpstr>
      <vt:lpstr>The Stomach</vt:lpstr>
      <vt:lpstr>The Stomach</vt:lpstr>
      <vt:lpstr>Final Digestion &amp; Absorption</vt:lpstr>
      <vt:lpstr>The Small Intestine</vt:lpstr>
      <vt:lpstr>The Small Intestine</vt:lpstr>
      <vt:lpstr>The Small Intestine</vt:lpstr>
      <vt:lpstr>The Small Intestine</vt:lpstr>
      <vt:lpstr>The Large Intestine</vt:lpstr>
      <vt:lpstr>The Large Intestine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&amp; Digestion</dc:title>
  <dc:creator>temp</dc:creator>
  <cp:lastModifiedBy>Administrator</cp:lastModifiedBy>
  <cp:revision>64</cp:revision>
  <dcterms:created xsi:type="dcterms:W3CDTF">2012-05-15T13:03:14Z</dcterms:created>
  <dcterms:modified xsi:type="dcterms:W3CDTF">2012-05-24T18:05:53Z</dcterms:modified>
</cp:coreProperties>
</file>