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82" r:id="rId20"/>
    <p:sldId id="285" r:id="rId21"/>
    <p:sldId id="286" r:id="rId22"/>
    <p:sldId id="283" r:id="rId23"/>
    <p:sldId id="28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45D3679-6792-4026-A243-9535DC5689BC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B360AA5-C735-426D-A91D-44A77319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622331-FF28-4175-BB25-E5C2F3D350A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FEBDF3-A589-4DCC-B81F-7D85AEBF3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Circulation – Chapter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Section 1 – The Body’s Transport System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Section 2 – Blood and Lymph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Section 3 – Cardiovascular Health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iologydiaries.files.wordpress.com/2011/05/circulatory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86000"/>
            <a:ext cx="3886200" cy="43099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Two Loops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3593592" cy="51054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Loop One:  To the Lungs and Back</a:t>
            </a:r>
          </a:p>
          <a:p>
            <a:pPr lvl="1" algn="just"/>
            <a:r>
              <a:rPr lang="en-US" sz="2400" dirty="0" smtClean="0"/>
              <a:t>Oxygen-poor,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-filled blood (</a:t>
            </a:r>
            <a:r>
              <a:rPr lang="en-US" sz="2400" i="1" dirty="0" smtClean="0"/>
              <a:t>dark-red, “purple-</a:t>
            </a:r>
            <a:r>
              <a:rPr lang="en-US" sz="2400" i="1" dirty="0" err="1" smtClean="0"/>
              <a:t>ish</a:t>
            </a:r>
            <a:r>
              <a:rPr lang="en-US" sz="2400" i="1" dirty="0" smtClean="0"/>
              <a:t>”</a:t>
            </a:r>
            <a:r>
              <a:rPr lang="en-US" sz="2400" dirty="0" smtClean="0"/>
              <a:t>) flows into </a:t>
            </a:r>
            <a:r>
              <a:rPr lang="en-US" sz="2400" b="1" dirty="0" smtClean="0"/>
              <a:t>right atrium</a:t>
            </a:r>
          </a:p>
          <a:p>
            <a:pPr lvl="1" algn="just"/>
            <a:r>
              <a:rPr lang="en-US" sz="2400" dirty="0" smtClean="0"/>
              <a:t>Flows from right atrium to </a:t>
            </a:r>
            <a:r>
              <a:rPr lang="en-US" sz="2400" b="1" dirty="0" smtClean="0"/>
              <a:t>right ventricle</a:t>
            </a:r>
          </a:p>
          <a:p>
            <a:pPr lvl="1" algn="just"/>
            <a:r>
              <a:rPr lang="en-US" sz="2400" dirty="0" smtClean="0"/>
              <a:t>Right ventricle pumps blood to </a:t>
            </a:r>
            <a:r>
              <a:rPr lang="en-US" sz="2400" b="1" dirty="0" smtClean="0"/>
              <a:t>pulmonary arteries</a:t>
            </a:r>
            <a:r>
              <a:rPr lang="en-US" sz="2400" dirty="0" smtClean="0"/>
              <a:t> that lead to lungs</a:t>
            </a:r>
          </a:p>
          <a:p>
            <a:pPr lvl="1" algn="just"/>
            <a:endParaRPr lang="en-US" sz="2400" dirty="0" smtClean="0"/>
          </a:p>
        </p:txBody>
      </p:sp>
      <p:sp>
        <p:nvSpPr>
          <p:cNvPr id="5" name="Curved Down Arrow 4"/>
          <p:cNvSpPr/>
          <p:nvPr/>
        </p:nvSpPr>
        <p:spPr>
          <a:xfrm rot="16200000">
            <a:off x="4953000" y="2286000"/>
            <a:ext cx="2133600" cy="1371600"/>
          </a:xfrm>
          <a:prstGeom prst="curvedDownArrow">
            <a:avLst>
              <a:gd name="adj1" fmla="val 7605"/>
              <a:gd name="adj2" fmla="val 45251"/>
              <a:gd name="adj3" fmla="val 17771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iologydiaries.files.wordpress.com/2011/05/circulatory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86000"/>
            <a:ext cx="3886200" cy="43099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Two Loops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3593592" cy="51054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Loop One:  To the Lungs and Back</a:t>
            </a:r>
          </a:p>
          <a:p>
            <a:pPr lvl="1" algn="just"/>
            <a:r>
              <a:rPr lang="en-US" sz="2400" dirty="0" smtClean="0"/>
              <a:t>At </a:t>
            </a:r>
            <a:r>
              <a:rPr lang="en-US" sz="2400" b="1" dirty="0" smtClean="0"/>
              <a:t>lungs</a:t>
            </a:r>
            <a:r>
              <a:rPr lang="en-US" sz="2400" dirty="0" smtClean="0"/>
              <a:t>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removed from blood and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added</a:t>
            </a:r>
          </a:p>
          <a:p>
            <a:pPr lvl="1" algn="just"/>
            <a:r>
              <a:rPr lang="en-US" sz="2400" dirty="0" smtClean="0"/>
              <a:t>Oxygen-rich (bright-red) blood travels through </a:t>
            </a:r>
            <a:r>
              <a:rPr lang="en-US" sz="2400" b="1" dirty="0" smtClean="0"/>
              <a:t>pulmonary veins</a:t>
            </a:r>
            <a:r>
              <a:rPr lang="en-US" sz="2400" dirty="0" smtClean="0"/>
              <a:t> back to heart into the </a:t>
            </a:r>
            <a:r>
              <a:rPr lang="en-US" sz="2400" b="1" dirty="0" smtClean="0"/>
              <a:t>left atrium</a:t>
            </a:r>
          </a:p>
          <a:p>
            <a:pPr lvl="1" algn="just"/>
            <a:endParaRPr lang="en-US" sz="2400" dirty="0" smtClean="0"/>
          </a:p>
        </p:txBody>
      </p:sp>
      <p:sp>
        <p:nvSpPr>
          <p:cNvPr id="5" name="Curved Down Arrow 4"/>
          <p:cNvSpPr/>
          <p:nvPr/>
        </p:nvSpPr>
        <p:spPr>
          <a:xfrm rot="16200000">
            <a:off x="4991100" y="2400300"/>
            <a:ext cx="2362200" cy="1371600"/>
          </a:xfrm>
          <a:prstGeom prst="curvedDownArrow">
            <a:avLst>
              <a:gd name="adj1" fmla="val 7605"/>
              <a:gd name="adj2" fmla="val 45251"/>
              <a:gd name="adj3" fmla="val 17771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rot="5400000">
            <a:off x="6781800" y="2514600"/>
            <a:ext cx="2133600" cy="1371600"/>
          </a:xfrm>
          <a:prstGeom prst="curvedDownArrow">
            <a:avLst>
              <a:gd name="adj1" fmla="val 7605"/>
              <a:gd name="adj2" fmla="val 45251"/>
              <a:gd name="adj3" fmla="val 17771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iologydiaries.files.wordpress.com/2011/05/circulatory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4095" y="1828800"/>
            <a:ext cx="3899905" cy="43251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Two Loops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3657600" cy="51054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Loop Two:  To the Body and Back</a:t>
            </a:r>
          </a:p>
          <a:p>
            <a:pPr lvl="1" algn="just"/>
            <a:r>
              <a:rPr lang="en-US" sz="2400" dirty="0" smtClean="0"/>
              <a:t>Flows from </a:t>
            </a:r>
            <a:r>
              <a:rPr lang="en-US" sz="2400" b="1" dirty="0" smtClean="0"/>
              <a:t>left atrium </a:t>
            </a:r>
            <a:r>
              <a:rPr lang="en-US" sz="2400" dirty="0" smtClean="0"/>
              <a:t>to </a:t>
            </a:r>
            <a:r>
              <a:rPr lang="en-US" sz="2400" b="1" dirty="0" smtClean="0"/>
              <a:t>left ventricle</a:t>
            </a:r>
          </a:p>
          <a:p>
            <a:pPr lvl="1" algn="just"/>
            <a:r>
              <a:rPr lang="en-US" sz="2400" dirty="0" smtClean="0"/>
              <a:t>Pumped from left ventricle into the </a:t>
            </a:r>
            <a:r>
              <a:rPr lang="en-US" sz="2400" b="1" dirty="0" smtClean="0"/>
              <a:t>aorta</a:t>
            </a:r>
            <a:r>
              <a:rPr lang="en-US" sz="2400" dirty="0" smtClean="0"/>
              <a:t>, the body’s largest </a:t>
            </a:r>
            <a:r>
              <a:rPr lang="en-US" sz="2400" b="1" dirty="0" smtClean="0"/>
              <a:t>artery</a:t>
            </a:r>
          </a:p>
          <a:p>
            <a:pPr lvl="1" algn="just"/>
            <a:r>
              <a:rPr lang="en-US" sz="2400" dirty="0" smtClean="0"/>
              <a:t>Blood in aorta branches off into blood vessels that lead to </a:t>
            </a:r>
            <a:r>
              <a:rPr lang="en-US" sz="2400" b="1" dirty="0" smtClean="0"/>
              <a:t>capillaries</a:t>
            </a:r>
            <a:r>
              <a:rPr lang="en-US" sz="2400" dirty="0" smtClean="0"/>
              <a:t> that reach every cell in the body</a:t>
            </a:r>
          </a:p>
        </p:txBody>
      </p:sp>
      <p:sp>
        <p:nvSpPr>
          <p:cNvPr id="4" name="Curved Down Arrow 3"/>
          <p:cNvSpPr/>
          <p:nvPr/>
        </p:nvSpPr>
        <p:spPr>
          <a:xfrm rot="5400000">
            <a:off x="7124700" y="3924300"/>
            <a:ext cx="1981200" cy="1600200"/>
          </a:xfrm>
          <a:prstGeom prst="curvedDownArrow">
            <a:avLst>
              <a:gd name="adj1" fmla="val 7605"/>
              <a:gd name="adj2" fmla="val 45251"/>
              <a:gd name="adj3" fmla="val 17771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iologydiaries.files.wordpress.com/2011/05/circulatory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4095" y="1752600"/>
            <a:ext cx="3899905" cy="43251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Two Loops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3810000" cy="51054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Loop Two:  To the Body and Back</a:t>
            </a:r>
          </a:p>
          <a:p>
            <a:pPr lvl="1" algn="just"/>
            <a:r>
              <a:rPr lang="en-US" sz="2400" dirty="0" smtClean="0"/>
              <a:t>At the cells,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moves into cells,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other wastes move into blood</a:t>
            </a:r>
          </a:p>
          <a:p>
            <a:pPr lvl="1" algn="just"/>
            <a:r>
              <a:rPr lang="en-US" sz="2400" dirty="0" smtClean="0"/>
              <a:t>Oxygen-poor,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-filled blood flows back to </a:t>
            </a:r>
            <a:r>
              <a:rPr lang="en-US" sz="2400" b="1" dirty="0" smtClean="0"/>
              <a:t>right atrium</a:t>
            </a:r>
            <a:r>
              <a:rPr lang="en-US" sz="2400" dirty="0" smtClean="0"/>
              <a:t> of heart</a:t>
            </a:r>
          </a:p>
        </p:txBody>
      </p:sp>
      <p:sp>
        <p:nvSpPr>
          <p:cNvPr id="5" name="Curved Down Arrow 4"/>
          <p:cNvSpPr/>
          <p:nvPr/>
        </p:nvSpPr>
        <p:spPr>
          <a:xfrm rot="16200000">
            <a:off x="4876800" y="3505200"/>
            <a:ext cx="2438400" cy="1524000"/>
          </a:xfrm>
          <a:prstGeom prst="curvedDownArrow">
            <a:avLst>
              <a:gd name="adj1" fmla="val 7605"/>
              <a:gd name="adj2" fmla="val 45251"/>
              <a:gd name="adj3" fmla="val 17771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rot="5400000">
            <a:off x="7124700" y="3924300"/>
            <a:ext cx="1981200" cy="1600200"/>
          </a:xfrm>
          <a:prstGeom prst="curvedDownArrow">
            <a:avLst>
              <a:gd name="adj1" fmla="val 7605"/>
              <a:gd name="adj2" fmla="val 45251"/>
              <a:gd name="adj3" fmla="val 17771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Arteries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/>
          <a:lstStyle/>
          <a:p>
            <a:pPr algn="just"/>
            <a:r>
              <a:rPr lang="en-US" dirty="0" smtClean="0"/>
              <a:t>Carry blood away from heart</a:t>
            </a:r>
          </a:p>
          <a:p>
            <a:pPr lvl="1" algn="just"/>
            <a:r>
              <a:rPr lang="en-US" b="1" dirty="0" smtClean="0"/>
              <a:t>Coronary arteries</a:t>
            </a:r>
          </a:p>
          <a:p>
            <a:pPr lvl="2" algn="just"/>
            <a:r>
              <a:rPr lang="en-US" i="1" dirty="0" smtClean="0"/>
              <a:t>Deliver oxygen-rich blood directly from left ventricle back to the heart itself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Artery Structure</a:t>
            </a:r>
          </a:p>
          <a:p>
            <a:pPr lvl="1" algn="just"/>
            <a:r>
              <a:rPr lang="en-US" dirty="0" smtClean="0"/>
              <a:t>Thick and muscular to handle pressure of blood flow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Pulse</a:t>
            </a:r>
          </a:p>
          <a:p>
            <a:pPr lvl="1" algn="just"/>
            <a:r>
              <a:rPr lang="en-US" dirty="0" smtClean="0"/>
              <a:t>Expansions &amp; relaxation of artery as a spurt of blood passes through the vessel</a:t>
            </a:r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Capillaries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/>
          <a:lstStyle/>
          <a:p>
            <a:pPr algn="just"/>
            <a:r>
              <a:rPr lang="en-US" dirty="0" smtClean="0"/>
              <a:t>Microscopic blood vessels</a:t>
            </a:r>
          </a:p>
          <a:p>
            <a:pPr lvl="1" algn="just"/>
            <a:r>
              <a:rPr lang="en-US" dirty="0" smtClean="0"/>
              <a:t>One cell layer thick</a:t>
            </a:r>
          </a:p>
          <a:p>
            <a:pPr lvl="1" algn="just"/>
            <a:r>
              <a:rPr lang="en-US" dirty="0" smtClean="0"/>
              <a:t>Exchange materials between blood and cells by </a:t>
            </a:r>
            <a:r>
              <a:rPr lang="en-US" b="1" dirty="0" smtClean="0"/>
              <a:t>diffusion</a:t>
            </a:r>
          </a:p>
        </p:txBody>
      </p:sp>
      <p:pic>
        <p:nvPicPr>
          <p:cNvPr id="1026" name="Picture 2" descr="http://4.bp.blogspot.com/-PR4M5w3jHdo/TbmWnxbeYTI/AAAAAAAAACM/cBRC9CpCs54/s1600/blood%252520vess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429000"/>
            <a:ext cx="526423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Veins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/>
          <a:lstStyle/>
          <a:p>
            <a:pPr algn="just"/>
            <a:r>
              <a:rPr lang="en-US" dirty="0" smtClean="0"/>
              <a:t>Carry blood back to heart from cells &amp; capillaries</a:t>
            </a:r>
          </a:p>
          <a:p>
            <a:pPr lvl="1" algn="just"/>
            <a:r>
              <a:rPr lang="en-US" i="1" dirty="0" smtClean="0"/>
              <a:t>Muscle-lined, BUT not as thick as walls of arteries</a:t>
            </a:r>
          </a:p>
          <a:p>
            <a:pPr lvl="1" algn="just"/>
            <a:r>
              <a:rPr lang="en-US" i="1" dirty="0" smtClean="0"/>
              <a:t>Large veins have valves to prevent backflow of blood</a:t>
            </a:r>
          </a:p>
          <a:p>
            <a:pPr algn="just"/>
            <a:endParaRPr lang="en-US" dirty="0" smtClean="0"/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Blood Pressure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/>
          <a:lstStyle/>
          <a:p>
            <a:pPr algn="just"/>
            <a:r>
              <a:rPr lang="en-US" dirty="0" smtClean="0"/>
              <a:t>Caused by force of contracting ventricles</a:t>
            </a:r>
          </a:p>
          <a:p>
            <a:pPr algn="just"/>
            <a:r>
              <a:rPr lang="en-US" dirty="0" smtClean="0"/>
              <a:t>Measured by </a:t>
            </a:r>
            <a:r>
              <a:rPr lang="en-US" b="1" dirty="0" smtClean="0"/>
              <a:t>sphygmomanometer</a:t>
            </a:r>
          </a:p>
          <a:p>
            <a:pPr lvl="1" algn="just"/>
            <a:r>
              <a:rPr lang="en-US" dirty="0" smtClean="0"/>
              <a:t>Upper number = </a:t>
            </a:r>
            <a:r>
              <a:rPr lang="en-US" b="1" dirty="0" smtClean="0"/>
              <a:t>diastolic</a:t>
            </a:r>
            <a:r>
              <a:rPr lang="en-US" dirty="0" smtClean="0"/>
              <a:t> pressure</a:t>
            </a:r>
          </a:p>
          <a:p>
            <a:pPr lvl="2" algn="just"/>
            <a:r>
              <a:rPr lang="en-US" i="1" dirty="0" smtClean="0"/>
              <a:t>Caused by ventricle contraction</a:t>
            </a:r>
          </a:p>
          <a:p>
            <a:pPr lvl="1" algn="just"/>
            <a:r>
              <a:rPr lang="en-US" dirty="0" smtClean="0"/>
              <a:t>Lower number = </a:t>
            </a:r>
            <a:r>
              <a:rPr lang="en-US" b="1" dirty="0" smtClean="0"/>
              <a:t>systolic</a:t>
            </a:r>
            <a:r>
              <a:rPr lang="en-US" dirty="0" smtClean="0"/>
              <a:t> pressure</a:t>
            </a:r>
          </a:p>
          <a:p>
            <a:pPr lvl="2" algn="just"/>
            <a:r>
              <a:rPr lang="en-US" i="1" dirty="0" smtClean="0"/>
              <a:t>Caused by ventricle relaxation</a:t>
            </a:r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0"/>
            <a:ext cx="6400800" cy="2286000"/>
          </a:xfrm>
        </p:spPr>
        <p:txBody>
          <a:bodyPr/>
          <a:lstStyle/>
          <a:p>
            <a:r>
              <a:rPr lang="en-US" dirty="0" smtClean="0"/>
              <a:t>Blood &amp; Lymph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304800"/>
            <a:ext cx="6400800" cy="22717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Blood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Blood Types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Lymphatic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*</a:t>
            </a:r>
            <a:r>
              <a:rPr lang="en-US" i="1" dirty="0" smtClean="0"/>
              <a:t>Blood is a complex </a:t>
            </a:r>
            <a:r>
              <a:rPr lang="en-US" b="1" i="1" dirty="0" smtClean="0">
                <a:solidFill>
                  <a:srgbClr val="C00000"/>
                </a:solidFill>
              </a:rPr>
              <a:t>tissue</a:t>
            </a:r>
            <a:r>
              <a:rPr lang="en-US" i="1" dirty="0" smtClean="0"/>
              <a:t> that is made up of four different parts…</a:t>
            </a:r>
          </a:p>
          <a:p>
            <a:pPr lvl="1" algn="just"/>
            <a:r>
              <a:rPr lang="en-US" dirty="0" smtClean="0">
                <a:solidFill>
                  <a:srgbClr val="0070C0"/>
                </a:solidFill>
              </a:rPr>
              <a:t>Plasma</a:t>
            </a:r>
            <a:endParaRPr lang="en-US" dirty="0" smtClean="0">
              <a:solidFill>
                <a:srgbClr val="0070C0"/>
              </a:solidFill>
            </a:endParaRPr>
          </a:p>
          <a:p>
            <a:pPr lvl="1" algn="just"/>
            <a:r>
              <a:rPr lang="en-US" dirty="0" smtClean="0">
                <a:solidFill>
                  <a:srgbClr val="0070C0"/>
                </a:solidFill>
              </a:rPr>
              <a:t>Red Blood Cells</a:t>
            </a:r>
          </a:p>
          <a:p>
            <a:pPr lvl="1" algn="just"/>
            <a:r>
              <a:rPr lang="en-US" dirty="0" smtClean="0">
                <a:solidFill>
                  <a:srgbClr val="0070C0"/>
                </a:solidFill>
              </a:rPr>
              <a:t>White Blood Cells</a:t>
            </a:r>
          </a:p>
          <a:p>
            <a:pPr lvl="1" algn="just"/>
            <a:r>
              <a:rPr lang="en-US" dirty="0" smtClean="0">
                <a:solidFill>
                  <a:srgbClr val="0070C0"/>
                </a:solidFill>
              </a:rPr>
              <a:t>Platelets</a:t>
            </a:r>
          </a:p>
          <a:p>
            <a:pPr algn="just"/>
            <a:r>
              <a:rPr lang="en-US" i="1" dirty="0" smtClean="0"/>
              <a:t>≈55% of blood is plasma, while the remaining ≈45% is cells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0"/>
            <a:ext cx="6400800" cy="2286000"/>
          </a:xfrm>
        </p:spPr>
        <p:txBody>
          <a:bodyPr/>
          <a:lstStyle/>
          <a:p>
            <a:r>
              <a:rPr lang="en-US" dirty="0" smtClean="0"/>
              <a:t>The body’s transport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304800"/>
            <a:ext cx="6400800" cy="22717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Cardiovascular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Heart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Two Loops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Arteries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Capillaries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Veins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Blood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pic>
        <p:nvPicPr>
          <p:cNvPr id="11266" name="Picture 2" descr="http://www.nsbri.org/humanphysspace/focus3/fi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599" y="1524000"/>
            <a:ext cx="4648201" cy="4047049"/>
          </a:xfrm>
          <a:prstGeom prst="rect">
            <a:avLst/>
          </a:prstGeom>
          <a:noFill/>
        </p:spPr>
      </p:pic>
      <p:pic>
        <p:nvPicPr>
          <p:cNvPr id="43010" name="Picture 2" descr="http://t1.gstatic.com/images?q=tbn:ANd9GcShmD80-Tx9nOBtc9vqZZesH3m-1WRG1rVOVYubp81_N13-L3eVZ5E8jwak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133600"/>
            <a:ext cx="3124199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Plasma</a:t>
            </a:r>
          </a:p>
          <a:p>
            <a:pPr lvl="1" algn="just"/>
            <a:r>
              <a:rPr lang="en-US" sz="2400" dirty="0" smtClean="0"/>
              <a:t>Liquid part of blood (≈90%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</a:t>
            </a:r>
          </a:p>
          <a:p>
            <a:pPr lvl="1" algn="just"/>
            <a:r>
              <a:rPr lang="en-US" sz="2400" dirty="0" smtClean="0"/>
              <a:t>Dissolved nutrients (≈10%), including proteins which provide its yellowish color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Red Blood Cells</a:t>
            </a:r>
          </a:p>
          <a:p>
            <a:pPr lvl="1"/>
            <a:r>
              <a:rPr lang="en-US" sz="2400" dirty="0" smtClean="0"/>
              <a:t>Flexible cells that pick up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                             lungs &amp; deliver to body’s cells</a:t>
            </a:r>
          </a:p>
          <a:p>
            <a:pPr lvl="1" algn="just"/>
            <a:r>
              <a:rPr lang="en-US" sz="2400" dirty="0" smtClean="0"/>
              <a:t>Made up mostly of </a:t>
            </a:r>
            <a:r>
              <a:rPr lang="en-US" sz="2400" b="1" dirty="0" smtClean="0"/>
              <a:t>hemoglobin</a:t>
            </a:r>
          </a:p>
          <a:p>
            <a:pPr lvl="1"/>
            <a:r>
              <a:rPr lang="en-US" sz="2400" dirty="0" smtClean="0"/>
              <a:t>Hemoglobin &amp; plasma pick up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         </a:t>
            </a:r>
            <a:r>
              <a:rPr lang="en-US" sz="2400" dirty="0" smtClean="0"/>
              <a:t>from body’s cells</a:t>
            </a:r>
            <a:endParaRPr lang="en-US" sz="2400" dirty="0"/>
          </a:p>
        </p:txBody>
      </p:sp>
      <p:pic>
        <p:nvPicPr>
          <p:cNvPr id="44034" name="Picture 2" descr="http://singularityhub.com/wp-content/uploads/2008/08/red-blood-cell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399" y="3886200"/>
            <a:ext cx="2743199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Marker Molecules</a:t>
            </a:r>
          </a:p>
          <a:p>
            <a:r>
              <a:rPr lang="en-US" dirty="0" smtClean="0"/>
              <a:t>Safe Transfusions</a:t>
            </a:r>
          </a:p>
          <a:p>
            <a:r>
              <a:rPr lang="en-US" dirty="0" err="1" smtClean="0"/>
              <a:t>Rh</a:t>
            </a:r>
            <a:r>
              <a:rPr lang="en-US" dirty="0" smtClean="0"/>
              <a:t> 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Lymph</a:t>
            </a:r>
          </a:p>
          <a:p>
            <a:r>
              <a:rPr lang="en-US" dirty="0" smtClean="0"/>
              <a:t>Lymph Nodes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0"/>
            <a:ext cx="6400800" cy="2286000"/>
          </a:xfrm>
        </p:spPr>
        <p:txBody>
          <a:bodyPr/>
          <a:lstStyle/>
          <a:p>
            <a:r>
              <a:rPr lang="en-US" dirty="0" smtClean="0"/>
              <a:t>Cardiovascular Health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304800"/>
            <a:ext cx="6400800" cy="22717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Cardiovascular Diseases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Keeping Healthy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*Leading cause of death in the U.S.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Atherosclerosis</a:t>
            </a:r>
          </a:p>
          <a:p>
            <a:pPr lvl="1" algn="just"/>
            <a:r>
              <a:rPr lang="en-US" dirty="0" smtClean="0"/>
              <a:t>Condition in which a build-up of fatty materials (</a:t>
            </a:r>
            <a:r>
              <a:rPr lang="en-US" i="1" dirty="0" smtClean="0"/>
              <a:t>like cholesterol</a:t>
            </a:r>
            <a:r>
              <a:rPr lang="en-US" dirty="0" smtClean="0"/>
              <a:t>) causes artery walls to thicken</a:t>
            </a:r>
          </a:p>
          <a:p>
            <a:pPr lvl="1" algn="just"/>
            <a:r>
              <a:rPr lang="en-US" dirty="0" smtClean="0"/>
              <a:t>Results in reduced blood-flow in that artery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pic>
        <p:nvPicPr>
          <p:cNvPr id="1026" name="Picture 2" descr="http://www.nhlbi.nih.gov/health/health-topics/images/ather_low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5626297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Heart  Attack</a:t>
            </a:r>
          </a:p>
          <a:p>
            <a:pPr lvl="1" algn="just"/>
            <a:r>
              <a:rPr lang="en-US" dirty="0" smtClean="0"/>
              <a:t>Caused when atherosclerosis develops in the coronary arteries</a:t>
            </a:r>
          </a:p>
          <a:p>
            <a:pPr lvl="1" algn="just"/>
            <a:r>
              <a:rPr lang="en-US" dirty="0" smtClean="0"/>
              <a:t>Result is reduced blood flow to heart muscle cells</a:t>
            </a:r>
          </a:p>
          <a:p>
            <a:pPr lvl="1" algn="just"/>
            <a:r>
              <a:rPr lang="en-US" dirty="0" smtClean="0"/>
              <a:t>Causes cells to die</a:t>
            </a:r>
            <a:endParaRPr lang="en-US" dirty="0"/>
          </a:p>
        </p:txBody>
      </p:sp>
      <p:pic>
        <p:nvPicPr>
          <p:cNvPr id="37890" name="Picture 2" descr="http://intranet.tdmu.edu.ua/data/kafedra/internal/i_nurse/lectures_stud/English/ADN%20Program/Sophomore%20Year/Nutrition%20and%20Diet%20Therapy/18%20Nutrition%20for%20Cardiovascular%20Diseases.files/image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401897"/>
            <a:ext cx="3581400" cy="3456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Hypertension</a:t>
            </a:r>
          </a:p>
          <a:p>
            <a:pPr lvl="1" algn="just"/>
            <a:r>
              <a:rPr lang="en-US" dirty="0" smtClean="0"/>
              <a:t>AKA – </a:t>
            </a:r>
            <a:r>
              <a:rPr lang="en-US" i="1" dirty="0" smtClean="0"/>
              <a:t>high blood pressure </a:t>
            </a:r>
            <a:r>
              <a:rPr lang="en-US" dirty="0" smtClean="0"/>
              <a:t>(typically &gt; 140/90)</a:t>
            </a:r>
          </a:p>
          <a:p>
            <a:pPr lvl="1" algn="just"/>
            <a:r>
              <a:rPr lang="en-US" i="1" dirty="0" smtClean="0"/>
              <a:t>*Can be caused by atherosclerosis</a:t>
            </a:r>
          </a:p>
          <a:p>
            <a:pPr lvl="1" algn="just"/>
            <a:r>
              <a:rPr lang="en-US" dirty="0" smtClean="0"/>
              <a:t>Makes heart work harder to pump blood</a:t>
            </a:r>
          </a:p>
          <a:p>
            <a:pPr lvl="1" algn="just"/>
            <a:r>
              <a:rPr lang="en-US" dirty="0" smtClean="0"/>
              <a:t>Over time can damage heart and blood vessels</a:t>
            </a:r>
          </a:p>
          <a:p>
            <a:pPr lvl="1" algn="just"/>
            <a:r>
              <a:rPr lang="en-US" dirty="0" smtClean="0"/>
              <a:t>“</a:t>
            </a:r>
            <a:r>
              <a:rPr lang="en-US" b="1" i="1" dirty="0" smtClean="0"/>
              <a:t>Silent Killer</a:t>
            </a:r>
            <a:r>
              <a:rPr lang="en-US" dirty="0" smtClean="0"/>
              <a:t>”</a:t>
            </a:r>
          </a:p>
          <a:p>
            <a:pPr lvl="2" algn="just"/>
            <a:r>
              <a:rPr lang="en-US" dirty="0" smtClean="0"/>
              <a:t>Often no obvious symptoms until damage is severe</a:t>
            </a:r>
          </a:p>
          <a:p>
            <a:pPr lvl="1"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Healthy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Exercise &amp; Diet</a:t>
            </a:r>
          </a:p>
          <a:p>
            <a:pPr lvl="1" algn="just"/>
            <a:r>
              <a:rPr lang="en-US" dirty="0" smtClean="0"/>
              <a:t>Limit foods high in </a:t>
            </a:r>
            <a:r>
              <a:rPr lang="en-US" b="1" dirty="0" smtClean="0">
                <a:solidFill>
                  <a:srgbClr val="C00000"/>
                </a:solidFill>
              </a:rPr>
              <a:t>cholesterol</a:t>
            </a:r>
          </a:p>
          <a:p>
            <a:pPr lvl="2" algn="just"/>
            <a:r>
              <a:rPr lang="en-US" i="1" dirty="0" smtClean="0">
                <a:solidFill>
                  <a:srgbClr val="7030A0"/>
                </a:solidFill>
              </a:rPr>
              <a:t>Red meat, eggs, cheese</a:t>
            </a:r>
          </a:p>
          <a:p>
            <a:pPr lvl="1" algn="just"/>
            <a:r>
              <a:rPr lang="en-US" dirty="0" smtClean="0"/>
              <a:t>Limit foods high in </a:t>
            </a:r>
            <a:r>
              <a:rPr lang="en-US" b="1" dirty="0" smtClean="0">
                <a:solidFill>
                  <a:srgbClr val="C00000"/>
                </a:solidFill>
              </a:rPr>
              <a:t>saturated fats</a:t>
            </a:r>
          </a:p>
          <a:p>
            <a:pPr lvl="2" algn="just"/>
            <a:r>
              <a:rPr lang="en-US" i="1" dirty="0" smtClean="0">
                <a:solidFill>
                  <a:srgbClr val="7030A0"/>
                </a:solidFill>
              </a:rPr>
              <a:t>Butter, whole milk, ice cream</a:t>
            </a:r>
          </a:p>
          <a:p>
            <a:pPr lvl="1" algn="just"/>
            <a:r>
              <a:rPr lang="en-US" dirty="0" smtClean="0"/>
              <a:t>Limit foods high in </a:t>
            </a:r>
            <a:r>
              <a:rPr lang="en-US" b="1" dirty="0" smtClean="0">
                <a:solidFill>
                  <a:srgbClr val="C00000"/>
                </a:solidFill>
              </a:rPr>
              <a:t>trans fat</a:t>
            </a:r>
          </a:p>
          <a:p>
            <a:pPr lvl="2" algn="just"/>
            <a:r>
              <a:rPr lang="en-US" i="1" dirty="0" smtClean="0">
                <a:solidFill>
                  <a:srgbClr val="7030A0"/>
                </a:solidFill>
              </a:rPr>
              <a:t>Margarine, potato chips, doughnuts</a:t>
            </a:r>
            <a:endParaRPr lang="en-US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Cardiovascular System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/>
          <a:lstStyle/>
          <a:p>
            <a:pPr algn="just"/>
            <a:r>
              <a:rPr lang="en-US" dirty="0" err="1" smtClean="0"/>
              <a:t>a.k.a</a:t>
            </a:r>
            <a:r>
              <a:rPr lang="en-US" dirty="0" smtClean="0"/>
              <a:t> “</a:t>
            </a:r>
            <a:r>
              <a:rPr lang="en-US" i="1" dirty="0" smtClean="0"/>
              <a:t>The Circulatory System</a:t>
            </a:r>
            <a:r>
              <a:rPr lang="en-US" dirty="0" smtClean="0"/>
              <a:t>” consists of:  the </a:t>
            </a:r>
            <a:r>
              <a:rPr lang="en-US" b="1" dirty="0" smtClean="0"/>
              <a:t>heart</a:t>
            </a:r>
            <a:r>
              <a:rPr lang="en-US" dirty="0" smtClean="0"/>
              <a:t>, </a:t>
            </a:r>
            <a:r>
              <a:rPr lang="en-US" b="1" dirty="0" smtClean="0"/>
              <a:t>blood vessels</a:t>
            </a:r>
            <a:r>
              <a:rPr lang="en-US" dirty="0" smtClean="0"/>
              <a:t>, and </a:t>
            </a:r>
            <a:r>
              <a:rPr lang="en-US" b="1" dirty="0" smtClean="0"/>
              <a:t>blood</a:t>
            </a:r>
          </a:p>
          <a:p>
            <a:pPr algn="just"/>
            <a:r>
              <a:rPr lang="en-US" dirty="0" smtClean="0"/>
              <a:t>It’s main functions:</a:t>
            </a:r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Delivering Needed Materials</a:t>
            </a:r>
          </a:p>
          <a:p>
            <a:pPr lvl="2" algn="just"/>
            <a:r>
              <a:rPr lang="en-US" i="1" dirty="0" smtClean="0"/>
              <a:t>Blood transports O</a:t>
            </a:r>
            <a:r>
              <a:rPr lang="en-US" i="1" baseline="-25000" dirty="0" smtClean="0"/>
              <a:t>2</a:t>
            </a:r>
            <a:r>
              <a:rPr lang="en-US" i="1" dirty="0" smtClean="0"/>
              <a:t> from lungs, and nutrients from intestines to cells of the body</a:t>
            </a:r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Removing Waste Products</a:t>
            </a:r>
          </a:p>
          <a:p>
            <a:pPr lvl="2" algn="just"/>
            <a:r>
              <a:rPr lang="en-US" i="1" dirty="0" smtClean="0"/>
              <a:t>Blood transports wastes from cells, like CO</a:t>
            </a:r>
            <a:r>
              <a:rPr lang="en-US" i="1" baseline="-25000" dirty="0" smtClean="0"/>
              <a:t>2</a:t>
            </a:r>
            <a:r>
              <a:rPr lang="en-US" i="1" dirty="0" smtClean="0"/>
              <a:t> to lungs</a:t>
            </a:r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Fighting Disease</a:t>
            </a:r>
          </a:p>
          <a:p>
            <a:pPr lvl="2" algn="just"/>
            <a:r>
              <a:rPr lang="en-US" i="1" dirty="0" smtClean="0"/>
              <a:t>Blood transports cells that attack disease-causing bacteria and viruses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Healthy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Avoid Smoking</a:t>
            </a:r>
          </a:p>
          <a:p>
            <a:pPr lvl="1" algn="just"/>
            <a:r>
              <a:rPr lang="en-US" dirty="0" smtClean="0"/>
              <a:t>Increases likelihood of heart attack by more than 2x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Quitting </a:t>
            </a:r>
            <a:r>
              <a:rPr lang="en-US" i="1" dirty="0" smtClean="0"/>
              <a:t>decreases</a:t>
            </a:r>
            <a:r>
              <a:rPr lang="en-US" dirty="0" smtClean="0"/>
              <a:t> that probability</a:t>
            </a:r>
            <a:endParaRPr lang="en-US" dirty="0"/>
          </a:p>
        </p:txBody>
      </p:sp>
      <p:pic>
        <p:nvPicPr>
          <p:cNvPr id="38914" name="Picture 2" descr="http://2.bp.blogspot.com/-6YSGafu7bAc/UKORjlFkxBI/AAAAAAAABQg/BjrTPLQb8zM/s1600/case-medical_study_photo_of_smoking_and_nonsmoking_twins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90800"/>
            <a:ext cx="4920103" cy="3343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Heart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Def</a:t>
            </a:r>
            <a:r>
              <a:rPr lang="en-US" dirty="0" smtClean="0"/>
              <a:t>:  A fist-sized, hollow, muscular organ that pumps blood throughout the vessels of the cardiovascular system</a:t>
            </a:r>
          </a:p>
        </p:txBody>
      </p:sp>
      <p:pic>
        <p:nvPicPr>
          <p:cNvPr id="1026" name="Picture 2" descr="http://www.kidport.com/reflib/science/HumanBody/Cardiovascular/images/Torso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982807"/>
            <a:ext cx="3505200" cy="3875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Heart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Heart’s Structure</a:t>
            </a:r>
          </a:p>
          <a:p>
            <a:pPr lvl="1"/>
            <a:r>
              <a:rPr lang="en-US" b="1" dirty="0" smtClean="0"/>
              <a:t>Septum</a:t>
            </a:r>
            <a:r>
              <a:rPr lang="en-US" dirty="0" smtClean="0"/>
              <a:t> – divides right side and left side</a:t>
            </a:r>
          </a:p>
          <a:p>
            <a:pPr lvl="1"/>
            <a:r>
              <a:rPr lang="en-US" i="1" dirty="0" smtClean="0"/>
              <a:t>Each side has two chambers</a:t>
            </a:r>
          </a:p>
          <a:p>
            <a:pPr lvl="2"/>
            <a:r>
              <a:rPr lang="en-US" dirty="0" smtClean="0"/>
              <a:t>Upper chambers – </a:t>
            </a:r>
            <a:r>
              <a:rPr lang="en-US" b="1" dirty="0" smtClean="0"/>
              <a:t>Atria</a:t>
            </a:r>
          </a:p>
          <a:p>
            <a:pPr lvl="3"/>
            <a:r>
              <a:rPr lang="en-US" i="1" dirty="0" smtClean="0"/>
              <a:t>*Receives blood entering the heart</a:t>
            </a:r>
          </a:p>
          <a:p>
            <a:pPr lvl="3"/>
            <a:r>
              <a:rPr lang="en-US" b="1" i="1" dirty="0" smtClean="0"/>
              <a:t>Pacemaker</a:t>
            </a:r>
            <a:r>
              <a:rPr lang="en-US" i="1" dirty="0" smtClean="0"/>
              <a:t> – cells in right atrium that signal heart muscle to contract</a:t>
            </a:r>
          </a:p>
          <a:p>
            <a:pPr lvl="2"/>
            <a:r>
              <a:rPr lang="en-US" dirty="0" smtClean="0"/>
              <a:t>Lower chambers – </a:t>
            </a:r>
            <a:r>
              <a:rPr lang="en-US" b="1" dirty="0" smtClean="0"/>
              <a:t>Ventricles</a:t>
            </a:r>
          </a:p>
          <a:p>
            <a:pPr lvl="3"/>
            <a:r>
              <a:rPr lang="en-US" i="1" dirty="0" smtClean="0"/>
              <a:t>*Pumps blood out of the heart</a:t>
            </a:r>
          </a:p>
          <a:p>
            <a:pPr lvl="3"/>
            <a:r>
              <a:rPr lang="en-US" b="1" dirty="0" smtClean="0"/>
              <a:t>Valve</a:t>
            </a:r>
            <a:r>
              <a:rPr lang="en-US" dirty="0" smtClean="0"/>
              <a:t> – separates atria from ventricles, &amp; prevents blood from flowing backward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Heart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Heart’s Structure</a:t>
            </a:r>
          </a:p>
        </p:txBody>
      </p:sp>
      <p:pic>
        <p:nvPicPr>
          <p:cNvPr id="17410" name="Picture 2" descr="http://training.seer.cancer.gov/images/anatomy/cardiovascular/he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57400"/>
            <a:ext cx="5049272" cy="4642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Heart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Heart’s Structure</a:t>
            </a:r>
          </a:p>
        </p:txBody>
      </p:sp>
      <p:pic>
        <p:nvPicPr>
          <p:cNvPr id="17412" name="Picture 4" descr="http://static.ddmcdn.com/gif/sound-of-heartbea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6516719" cy="4219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43400" y="4876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Closed Valve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5219700" y="3657600"/>
            <a:ext cx="342900" cy="121920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7000" y="4876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Open Valve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391400" y="3352800"/>
            <a:ext cx="0" cy="160020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Heart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How the Heart Works</a:t>
            </a:r>
          </a:p>
          <a:p>
            <a:pPr lvl="1" algn="just"/>
            <a:r>
              <a:rPr lang="en-US" dirty="0" smtClean="0"/>
              <a:t>Two main phases</a:t>
            </a:r>
          </a:p>
          <a:p>
            <a:pPr lvl="2" algn="just"/>
            <a:r>
              <a:rPr lang="en-US" b="1" i="1" dirty="0" smtClean="0"/>
              <a:t>First</a:t>
            </a:r>
            <a:r>
              <a:rPr lang="en-US" i="1" dirty="0" smtClean="0"/>
              <a:t> – Heart relaxes and fills with blood</a:t>
            </a:r>
          </a:p>
          <a:p>
            <a:pPr lvl="2" algn="just"/>
            <a:r>
              <a:rPr lang="en-US" b="1" i="1" dirty="0" smtClean="0"/>
              <a:t>Second</a:t>
            </a:r>
            <a:r>
              <a:rPr lang="en-US" i="1" dirty="0" smtClean="0"/>
              <a:t> – Heart muscle contracts and pumps blood outward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Two Loops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060192" cy="48006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Pattern of Blood Flow</a:t>
            </a:r>
          </a:p>
          <a:p>
            <a:pPr lvl="1"/>
            <a:r>
              <a:rPr lang="en-US" sz="2400" dirty="0" smtClean="0"/>
              <a:t>Two-loop pattern (</a:t>
            </a:r>
            <a:r>
              <a:rPr lang="en-US" sz="2400" i="1" dirty="0" smtClean="0"/>
              <a:t>Figure-eight</a:t>
            </a:r>
            <a:r>
              <a:rPr lang="en-US" sz="2400" dirty="0" smtClean="0"/>
              <a:t>) which crosses over at the heart</a:t>
            </a:r>
          </a:p>
        </p:txBody>
      </p:sp>
      <p:pic>
        <p:nvPicPr>
          <p:cNvPr id="2050" name="Picture 2" descr="http://biologydiaries.files.wordpress.com/2011/05/circulatory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371600"/>
            <a:ext cx="4724400" cy="5239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399</TotalTime>
  <Words>822</Words>
  <Application>Microsoft Office PowerPoint</Application>
  <PresentationFormat>On-screen Show (4:3)</PresentationFormat>
  <Paragraphs>157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Circulation – Chapter 16</vt:lpstr>
      <vt:lpstr>The body’s transport system</vt:lpstr>
      <vt:lpstr>The Cardiovascular System</vt:lpstr>
      <vt:lpstr>The Heart</vt:lpstr>
      <vt:lpstr>The Heart</vt:lpstr>
      <vt:lpstr>The Heart</vt:lpstr>
      <vt:lpstr>The Heart</vt:lpstr>
      <vt:lpstr>The Heart</vt:lpstr>
      <vt:lpstr>Two Loops</vt:lpstr>
      <vt:lpstr>Two Loops</vt:lpstr>
      <vt:lpstr>Two Loops</vt:lpstr>
      <vt:lpstr>Two Loops</vt:lpstr>
      <vt:lpstr>Two Loops</vt:lpstr>
      <vt:lpstr>Arteries</vt:lpstr>
      <vt:lpstr>Capillaries</vt:lpstr>
      <vt:lpstr>Veins</vt:lpstr>
      <vt:lpstr>Blood Pressure</vt:lpstr>
      <vt:lpstr>Blood &amp; Lymph</vt:lpstr>
      <vt:lpstr>Blood</vt:lpstr>
      <vt:lpstr>Blood</vt:lpstr>
      <vt:lpstr>Blood</vt:lpstr>
      <vt:lpstr>Blood Types</vt:lpstr>
      <vt:lpstr>Lymphatic System</vt:lpstr>
      <vt:lpstr>Cardiovascular Health</vt:lpstr>
      <vt:lpstr>Cardiovascular Diseases</vt:lpstr>
      <vt:lpstr>Cardiovascular Diseases</vt:lpstr>
      <vt:lpstr>Cardiovascular Diseases</vt:lpstr>
      <vt:lpstr>Cardiovascular Diseases</vt:lpstr>
      <vt:lpstr>Keeping Healthy</vt:lpstr>
      <vt:lpstr>Keeping Healthy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Circulation – Chapter 16</dc:title>
  <dc:creator>temp</dc:creator>
  <cp:lastModifiedBy>Administrator</cp:lastModifiedBy>
  <cp:revision>49</cp:revision>
  <dcterms:created xsi:type="dcterms:W3CDTF">2012-06-01T12:34:01Z</dcterms:created>
  <dcterms:modified xsi:type="dcterms:W3CDTF">2013-04-05T13:34:09Z</dcterms:modified>
</cp:coreProperties>
</file>