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8E19E5-A84A-4DA1-A0CC-E3720C5F77E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7038D1-1C79-4306-BF92-F4BB8D26C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886136" cy="2301240"/>
          </a:xfrm>
        </p:spPr>
        <p:txBody>
          <a:bodyPr/>
          <a:lstStyle/>
          <a:p>
            <a:r>
              <a:rPr lang="en-US" dirty="0" smtClean="0"/>
              <a:t>Chapter 17</a:t>
            </a:r>
            <a:br>
              <a:rPr lang="en-US" dirty="0" smtClean="0"/>
            </a:br>
            <a:r>
              <a:rPr lang="en-US" dirty="0" smtClean="0"/>
              <a:t>Respiration &amp; Excretion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805950" cy="1752600"/>
          </a:xfrm>
        </p:spPr>
        <p:txBody>
          <a:bodyPr/>
          <a:lstStyle/>
          <a:p>
            <a:r>
              <a:rPr lang="en-US" dirty="0" smtClean="0"/>
              <a:t>Section-1:  The Respiratory System</a:t>
            </a:r>
          </a:p>
          <a:p>
            <a:r>
              <a:rPr lang="en-US" dirty="0" smtClean="0"/>
              <a:t>Section-2:  Smoking &amp; Your Health</a:t>
            </a:r>
          </a:p>
          <a:p>
            <a:r>
              <a:rPr lang="en-US" dirty="0" smtClean="0"/>
              <a:t>Section-3:  The Excretory System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Gas Exchange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24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How Gas Exchange Occurs</a:t>
            </a:r>
          </a:p>
          <a:p>
            <a:pPr lvl="1"/>
            <a:r>
              <a:rPr lang="en-US" dirty="0" smtClean="0"/>
              <a:t>After air enters an alveolus, O</a:t>
            </a:r>
            <a:r>
              <a:rPr lang="en-US" baseline="-25000" dirty="0" smtClean="0"/>
              <a:t>2</a:t>
            </a:r>
            <a:r>
              <a:rPr lang="en-US" dirty="0" smtClean="0"/>
              <a:t> passes through the wall of the alveolus and then through the capillary wall into the blood.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 and H</a:t>
            </a:r>
            <a:r>
              <a:rPr lang="en-US" baseline="-25000" dirty="0" smtClean="0"/>
              <a:t>2</a:t>
            </a:r>
            <a:r>
              <a:rPr lang="en-US" dirty="0" smtClean="0"/>
              <a:t>O pass from the blood into the alveoli</a:t>
            </a:r>
          </a:p>
          <a:p>
            <a:endParaRPr lang="en-US" dirty="0" smtClean="0"/>
          </a:p>
        </p:txBody>
      </p:sp>
      <p:pic>
        <p:nvPicPr>
          <p:cNvPr id="22530" name="Picture 2" descr="https://journeyoflight79.files.wordpress.com/2012/04/alveoli-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3221" y="304800"/>
            <a:ext cx="3250779" cy="3124200"/>
          </a:xfrm>
          <a:prstGeom prst="rect">
            <a:avLst/>
          </a:prstGeom>
          <a:noFill/>
        </p:spPr>
      </p:pic>
      <p:pic>
        <p:nvPicPr>
          <p:cNvPr id="22532" name="Picture 4" descr="http://www.ndsu.edu/pubweb/~tcolvill/images/Alveol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267200"/>
            <a:ext cx="506179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Gas Exchange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Surface Area for Gas Exchange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≈ 300 million alveoli</a:t>
            </a:r>
          </a:p>
          <a:p>
            <a:pPr lvl="1"/>
            <a:r>
              <a:rPr lang="en-US" dirty="0" smtClean="0"/>
              <a:t>If you spread them out on a flat surface, the area ≈ 70 m</a:t>
            </a:r>
            <a:r>
              <a:rPr lang="en-US" baseline="30000" dirty="0" smtClean="0"/>
              <a:t>2</a:t>
            </a:r>
            <a:endParaRPr lang="en-US" baseline="30000" dirty="0" smtClean="0"/>
          </a:p>
        </p:txBody>
      </p:sp>
      <p:pic>
        <p:nvPicPr>
          <p:cNvPr id="22530" name="Picture 2" descr="https://journeyoflight79.files.wordpress.com/2012/04/alveoli-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4191000" cy="402781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47800" y="4419600"/>
            <a:ext cx="2590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6172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m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029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 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You Breathe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Muscles for Breathing</a:t>
            </a:r>
          </a:p>
          <a:p>
            <a:pPr lvl="1"/>
            <a:r>
              <a:rPr lang="en-US" dirty="0" smtClean="0"/>
              <a:t>On average, you breathe 20,000 times/day</a:t>
            </a:r>
          </a:p>
          <a:p>
            <a:pPr lvl="1"/>
            <a:r>
              <a:rPr lang="en-US" dirty="0" smtClean="0"/>
              <a:t>Rate varies with body’s oxygen needs (</a:t>
            </a:r>
            <a:r>
              <a:rPr lang="en-US" i="1" dirty="0" smtClean="0"/>
              <a:t>physical activity, emotional state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Contractions &amp; relaxations of diaphragm forces air in/out of lungs</a:t>
            </a:r>
            <a:endParaRPr lang="en-US" dirty="0" smtClean="0"/>
          </a:p>
        </p:txBody>
      </p:sp>
      <p:pic>
        <p:nvPicPr>
          <p:cNvPr id="1026" name="Picture 2" descr="http://www.fightingparkinsonsdrugfree.com/wp-content/uploads/2013/02/Deep-breathing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4114800" cy="3869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Section-1:</a:t>
            </a:r>
            <a:br>
              <a:rPr lang="en-US" dirty="0" smtClean="0"/>
            </a:br>
            <a:r>
              <a:rPr lang="en-US" dirty="0" smtClean="0"/>
              <a:t>The Respiratory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6629400" cy="15712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Respiratory System Functions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Path of Air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Gas Exchange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How You Breathe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Respiratory System Functions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respiratory system moves O</a:t>
            </a:r>
            <a:r>
              <a:rPr lang="en-US" baseline="-25000" dirty="0" smtClean="0"/>
              <a:t>2</a:t>
            </a:r>
            <a:r>
              <a:rPr lang="en-US" dirty="0" smtClean="0"/>
              <a:t> from the outside environment into your body.  It also removes CO</a:t>
            </a:r>
            <a:r>
              <a:rPr lang="en-US" baseline="-25000" dirty="0" smtClean="0"/>
              <a:t>2</a:t>
            </a:r>
            <a:r>
              <a:rPr lang="en-US" dirty="0" smtClean="0"/>
              <a:t> and water from the body</a:t>
            </a:r>
          </a:p>
          <a:p>
            <a:pPr lvl="1"/>
            <a:r>
              <a:rPr lang="en-US" dirty="0" smtClean="0"/>
              <a:t>Recall… </a:t>
            </a:r>
            <a:r>
              <a:rPr lang="en-US" b="1" i="1" dirty="0" smtClean="0">
                <a:solidFill>
                  <a:srgbClr val="00B0F0"/>
                </a:solidFill>
              </a:rPr>
              <a:t>cellular respiration </a:t>
            </a:r>
            <a:r>
              <a:rPr lang="en-US" dirty="0" smtClean="0"/>
              <a:t>is the process by which cells use oxygen to release the energy from food molecules… CO</a:t>
            </a:r>
            <a:r>
              <a:rPr lang="en-US" baseline="-25000" dirty="0" smtClean="0"/>
              <a:t>2</a:t>
            </a:r>
            <a:r>
              <a:rPr lang="en-US" dirty="0" smtClean="0"/>
              <a:t> and water are wastes of this process</a:t>
            </a:r>
          </a:p>
          <a:p>
            <a:pPr lvl="1"/>
            <a:r>
              <a:rPr lang="en-US" b="1" i="1" dirty="0" smtClean="0">
                <a:solidFill>
                  <a:srgbClr val="00B0F0"/>
                </a:solidFill>
              </a:rPr>
              <a:t>Breathing</a:t>
            </a:r>
            <a:r>
              <a:rPr lang="en-US" dirty="0" smtClean="0"/>
              <a:t> is the process by which air is moved into and out of the lungs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Respiratory System Functions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Inhaled vs. exhaled air</a:t>
            </a:r>
            <a:endParaRPr lang="en-US" dirty="0"/>
          </a:p>
        </p:txBody>
      </p:sp>
      <p:pic>
        <p:nvPicPr>
          <p:cNvPr id="1026" name="Picture 2" descr="http://www.oldschool.com.sg/modpub/116006565747a5f1b727f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728" y="2667000"/>
            <a:ext cx="885635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Path of Air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passes through four structures as it moves from the outside environment to the lungs…</a:t>
            </a:r>
          </a:p>
          <a:p>
            <a:pPr lvl="1"/>
            <a:r>
              <a:rPr lang="en-US" b="1" i="1" dirty="0" smtClean="0">
                <a:solidFill>
                  <a:srgbClr val="00B0F0"/>
                </a:solidFill>
              </a:rPr>
              <a:t>Nose</a:t>
            </a:r>
          </a:p>
          <a:p>
            <a:pPr lvl="1"/>
            <a:r>
              <a:rPr lang="en-US" b="1" i="1" dirty="0" smtClean="0">
                <a:solidFill>
                  <a:srgbClr val="00B0F0"/>
                </a:solidFill>
              </a:rPr>
              <a:t>Pharynx</a:t>
            </a:r>
          </a:p>
          <a:p>
            <a:pPr lvl="1"/>
            <a:r>
              <a:rPr lang="en-US" b="1" i="1" dirty="0" smtClean="0">
                <a:solidFill>
                  <a:srgbClr val="00B0F0"/>
                </a:solidFill>
              </a:rPr>
              <a:t>Trachea</a:t>
            </a:r>
          </a:p>
          <a:p>
            <a:pPr lvl="1"/>
            <a:r>
              <a:rPr lang="en-US" b="1" i="1" dirty="0" smtClean="0">
                <a:solidFill>
                  <a:srgbClr val="00B0F0"/>
                </a:solidFill>
              </a:rPr>
              <a:t>Bronchi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Path of Air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Nose</a:t>
            </a:r>
          </a:p>
          <a:p>
            <a:pPr lvl="1"/>
            <a:r>
              <a:rPr lang="en-US" dirty="0" smtClean="0"/>
              <a:t>Mucus</a:t>
            </a:r>
          </a:p>
          <a:p>
            <a:pPr lvl="1"/>
            <a:r>
              <a:rPr lang="en-US" dirty="0" smtClean="0"/>
              <a:t>Cilia</a:t>
            </a:r>
          </a:p>
          <a:p>
            <a:pPr lvl="1"/>
            <a:r>
              <a:rPr lang="en-US" dirty="0" smtClean="0"/>
              <a:t>The “sneeze”                                            (</a:t>
            </a:r>
            <a:r>
              <a:rPr lang="en-US" i="1" dirty="0" smtClean="0"/>
              <a:t>aka – the </a:t>
            </a:r>
            <a:r>
              <a:rPr lang="en-US" i="1" dirty="0" err="1" smtClean="0"/>
              <a:t>Navi</a:t>
            </a:r>
            <a:r>
              <a:rPr lang="en-US" i="1" dirty="0" smtClean="0"/>
              <a:t> Special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7410" name="Picture 2" descr="https://upload.wikimedia.org/wikipedia/commons/3/34/Illu_nose_nasal_cav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2440" y="3048000"/>
            <a:ext cx="6009640" cy="3467100"/>
          </a:xfrm>
          <a:prstGeom prst="rect">
            <a:avLst/>
          </a:prstGeom>
          <a:noFill/>
        </p:spPr>
      </p:pic>
      <p:pic>
        <p:nvPicPr>
          <p:cNvPr id="17412" name="Picture 4" descr="http://bestclipartblog.com/clipart-pics/nose-clip-art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"/>
            <a:ext cx="1981200" cy="2568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Path of Air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Pharynx (</a:t>
            </a:r>
            <a:r>
              <a:rPr lang="en-US" i="1" dirty="0" smtClean="0">
                <a:solidFill>
                  <a:srgbClr val="00B0F0"/>
                </a:solidFill>
              </a:rPr>
              <a:t>throat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dirty="0" smtClean="0"/>
              <a:t>*Shared with digestive system (</a:t>
            </a:r>
            <a:r>
              <a:rPr lang="en-US" i="1" dirty="0" smtClean="0"/>
              <a:t>both mouth and nose connect to it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www.drugs.com/health-guide/images/205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1" y="1752600"/>
            <a:ext cx="5105400" cy="367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Path of Air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Trachea (</a:t>
            </a:r>
            <a:r>
              <a:rPr lang="en-US" i="1" dirty="0" smtClean="0">
                <a:solidFill>
                  <a:srgbClr val="00B0F0"/>
                </a:solidFill>
              </a:rPr>
              <a:t>windpipe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</a:p>
          <a:p>
            <a:pPr lvl="1"/>
            <a:r>
              <a:rPr lang="en-US" dirty="0" smtClean="0"/>
              <a:t>Mucus</a:t>
            </a:r>
          </a:p>
          <a:p>
            <a:pPr lvl="1"/>
            <a:r>
              <a:rPr lang="en-US" dirty="0" smtClean="0"/>
              <a:t>Cilia</a:t>
            </a:r>
          </a:p>
          <a:p>
            <a:pPr lvl="1"/>
            <a:r>
              <a:rPr lang="en-US" dirty="0" smtClean="0"/>
              <a:t>Coughing</a:t>
            </a:r>
          </a:p>
          <a:p>
            <a:pPr lvl="1"/>
            <a:r>
              <a:rPr lang="en-US" dirty="0" smtClean="0"/>
              <a:t>Choking                   (</a:t>
            </a:r>
            <a:r>
              <a:rPr lang="en-US" i="1" dirty="0" smtClean="0"/>
              <a:t>usually prevented           by epiglottis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http://www.drugs.com/health-guide/images/205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6000"/>
            <a:ext cx="5105400" cy="367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Path of Air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Bronchi &amp; Lungs</a:t>
            </a:r>
          </a:p>
          <a:p>
            <a:pPr lvl="1"/>
            <a:r>
              <a:rPr lang="en-US" sz="2800" dirty="0" smtClean="0"/>
              <a:t>Primary bronchus</a:t>
            </a:r>
          </a:p>
          <a:p>
            <a:pPr lvl="2"/>
            <a:r>
              <a:rPr lang="en-US" dirty="0" smtClean="0"/>
              <a:t>Secondary bronchus</a:t>
            </a:r>
          </a:p>
          <a:p>
            <a:pPr lvl="3"/>
            <a:r>
              <a:rPr lang="en-US" dirty="0" smtClean="0"/>
              <a:t>Tertiary </a:t>
            </a:r>
            <a:r>
              <a:rPr lang="en-US" dirty="0" smtClean="0"/>
              <a:t>bronchus</a:t>
            </a:r>
          </a:p>
          <a:p>
            <a:pPr lvl="4"/>
            <a:r>
              <a:rPr lang="en-US" dirty="0" smtClean="0"/>
              <a:t>bronchioles</a:t>
            </a:r>
            <a:endParaRPr lang="en-US" dirty="0" smtClean="0"/>
          </a:p>
          <a:p>
            <a:pPr lvl="5"/>
            <a:r>
              <a:rPr lang="en-US" dirty="0" smtClean="0"/>
              <a:t>Alveoli (</a:t>
            </a:r>
            <a:r>
              <a:rPr lang="en-US" i="1" dirty="0" smtClean="0"/>
              <a:t>air sacs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alveolus (</a:t>
            </a:r>
            <a:r>
              <a:rPr lang="en-US" i="1" dirty="0" smtClean="0"/>
              <a:t>singular</a:t>
            </a:r>
            <a:r>
              <a:rPr lang="en-US" dirty="0" smtClean="0"/>
              <a:t>) is surrounded by a capillary</a:t>
            </a:r>
            <a:endParaRPr lang="en-US" dirty="0"/>
          </a:p>
        </p:txBody>
      </p:sp>
      <p:pic>
        <p:nvPicPr>
          <p:cNvPr id="20482" name="Picture 2" descr="http://t2.gstatic.com/images?q=tbn:ANd9GcSQ2mCyOfgc4pM2tDhS-g5JNPVe4KmCv598eifj-pIzhnl9G8xO98CSXw4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330198" cy="4467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280</TotalTime>
  <Words>329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Chapter 17 Respiration &amp; Excretion</vt:lpstr>
      <vt:lpstr>Section-1: The Respiratory System</vt:lpstr>
      <vt:lpstr>Respiratory System Functions</vt:lpstr>
      <vt:lpstr>Respiratory System Functions</vt:lpstr>
      <vt:lpstr>The Path of Air</vt:lpstr>
      <vt:lpstr>The Path of Air</vt:lpstr>
      <vt:lpstr>The Path of Air</vt:lpstr>
      <vt:lpstr>The Path of Air</vt:lpstr>
      <vt:lpstr>The Path of Air</vt:lpstr>
      <vt:lpstr>Gas Exchange</vt:lpstr>
      <vt:lpstr>Gas Exchange</vt:lpstr>
      <vt:lpstr>How You Breathe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 Respiration &amp; Excretion</dc:title>
  <dc:creator>Administrator</dc:creator>
  <cp:lastModifiedBy>administrator</cp:lastModifiedBy>
  <cp:revision>23</cp:revision>
  <dcterms:created xsi:type="dcterms:W3CDTF">2013-04-08T13:19:12Z</dcterms:created>
  <dcterms:modified xsi:type="dcterms:W3CDTF">2013-04-09T18:55:01Z</dcterms:modified>
</cp:coreProperties>
</file>