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0" r:id="rId6"/>
    <p:sldId id="258" r:id="rId7"/>
    <p:sldId id="262" r:id="rId8"/>
    <p:sldId id="263" r:id="rId9"/>
    <p:sldId id="266" r:id="rId10"/>
    <p:sldId id="264" r:id="rId11"/>
    <p:sldId id="269" r:id="rId12"/>
    <p:sldId id="267" r:id="rId13"/>
    <p:sldId id="265" r:id="rId14"/>
    <p:sldId id="268" r:id="rId15"/>
    <p:sldId id="271" r:id="rId16"/>
    <p:sldId id="270" r:id="rId17"/>
    <p:sldId id="272"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90"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909722-5C23-4BDE-898C-35A6A2E0641E}" type="datetimeFigureOut">
              <a:rPr lang="en-US" smtClean="0"/>
              <a:pPr/>
              <a:t>3/6/2012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78C7B1F-6F12-43C6-B84B-EC53970C8E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09722-5C23-4BDE-898C-35A6A2E0641E}" type="datetimeFigureOut">
              <a:rPr lang="en-US" smtClean="0"/>
              <a:pPr/>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09722-5C23-4BDE-898C-35A6A2E0641E}" type="datetimeFigureOut">
              <a:rPr lang="en-US" smtClean="0"/>
              <a:pPr/>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09722-5C23-4BDE-898C-35A6A2E0641E}" type="datetimeFigureOut">
              <a:rPr lang="en-US" smtClean="0"/>
              <a:pPr/>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909722-5C23-4BDE-898C-35A6A2E0641E}" type="datetimeFigureOut">
              <a:rPr lang="en-US" smtClean="0"/>
              <a:pPr/>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7B1F-6F12-43C6-B84B-EC53970C8E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909722-5C23-4BDE-898C-35A6A2E0641E}" type="datetimeFigureOut">
              <a:rPr lang="en-US" smtClean="0"/>
              <a:pPr/>
              <a:t>3/6/2012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909722-5C23-4BDE-898C-35A6A2E0641E}" type="datetimeFigureOut">
              <a:rPr lang="en-US" smtClean="0"/>
              <a:pPr/>
              <a:t>3/6/2012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909722-5C23-4BDE-898C-35A6A2E0641E}" type="datetimeFigureOut">
              <a:rPr lang="en-US" smtClean="0"/>
              <a:pPr/>
              <a:t>3/6/2012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09722-5C23-4BDE-898C-35A6A2E0641E}" type="datetimeFigureOut">
              <a:rPr lang="en-US" smtClean="0"/>
              <a:pPr/>
              <a:t>3/6/2012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909722-5C23-4BDE-898C-35A6A2E0641E}" type="datetimeFigureOut">
              <a:rPr lang="en-US" smtClean="0"/>
              <a:pPr/>
              <a:t>3/6/2012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7B1F-6F12-43C6-B84B-EC53970C8E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909722-5C23-4BDE-898C-35A6A2E0641E}" type="datetimeFigureOut">
              <a:rPr lang="en-US" smtClean="0"/>
              <a:pPr/>
              <a:t>3/6/2012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78C7B1F-6F12-43C6-B84B-EC53970C8E7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909722-5C23-4BDE-898C-35A6A2E0641E}" type="datetimeFigureOut">
              <a:rPr lang="en-US" smtClean="0"/>
              <a:pPr/>
              <a:t>3/6/2012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8C7B1F-6F12-43C6-B84B-EC53970C8E7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600" dirty="0" smtClean="0"/>
              <a:t>Chapter 6 – Changes Over Time</a:t>
            </a:r>
            <a:endParaRPr lang="en-US" sz="4600" dirty="0"/>
          </a:p>
        </p:txBody>
      </p:sp>
      <p:sp>
        <p:nvSpPr>
          <p:cNvPr id="3" name="Subtitle 2"/>
          <p:cNvSpPr>
            <a:spLocks noGrp="1"/>
          </p:cNvSpPr>
          <p:nvPr>
            <p:ph type="subTitle" idx="1"/>
          </p:nvPr>
        </p:nvSpPr>
        <p:spPr/>
        <p:txBody>
          <a:bodyPr>
            <a:normAutofit/>
          </a:bodyPr>
          <a:lstStyle/>
          <a:p>
            <a:pPr marL="4514850" indent="-411163" algn="l">
              <a:buFont typeface="+mj-lt"/>
              <a:buAutoNum type="arabicPeriod"/>
            </a:pPr>
            <a:r>
              <a:rPr lang="en-US" dirty="0" smtClean="0"/>
              <a:t>Darwin’s Theory</a:t>
            </a:r>
          </a:p>
          <a:p>
            <a:pPr marL="4514850" indent="-411163" algn="l">
              <a:buFont typeface="+mj-lt"/>
              <a:buAutoNum type="arabicPeriod"/>
            </a:pPr>
            <a:r>
              <a:rPr lang="en-US" dirty="0" smtClean="0"/>
              <a:t>Evidence  of Evolution</a:t>
            </a:r>
          </a:p>
          <a:p>
            <a:pPr marL="4514850" indent="-411163" algn="l">
              <a:buFont typeface="+mj-lt"/>
              <a:buAutoNum type="arabicPeriod"/>
            </a:pPr>
            <a:r>
              <a:rPr lang="en-US" dirty="0" smtClean="0"/>
              <a:t>The Fossil Record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b="1" dirty="0" smtClean="0">
                <a:solidFill>
                  <a:schemeClr val="tx2"/>
                </a:solidFill>
              </a:rPr>
              <a:t>Comparisons to South American Organisms</a:t>
            </a:r>
          </a:p>
          <a:p>
            <a:pPr lvl="1" algn="just"/>
            <a:r>
              <a:rPr lang="en-US" dirty="0" smtClean="0"/>
              <a:t>Noticed many similarities between Galapagos and So. American birds and plants:  </a:t>
            </a:r>
            <a:r>
              <a:rPr lang="en-US" i="1" dirty="0" smtClean="0"/>
              <a:t>He concluded that the birds and plants probably migrated to the islands with the wind</a:t>
            </a:r>
          </a:p>
          <a:p>
            <a:pPr lvl="1" algn="just"/>
            <a:r>
              <a:rPr lang="en-US" dirty="0" smtClean="0"/>
              <a:t>There were important differences however:  Iguanas on the islands have large claws for clinging to rocks and feeding on seaweed.  They also have thicker tails for swimming.  Iguanas on the mainland have smaller claws for climbing trees and feeding on leaves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b="1" dirty="0" smtClean="0">
                <a:solidFill>
                  <a:schemeClr val="tx2"/>
                </a:solidFill>
              </a:rPr>
              <a:t>Comparisons to South American Organisms</a:t>
            </a:r>
          </a:p>
          <a:p>
            <a:pPr lvl="1" algn="just"/>
            <a:r>
              <a:rPr lang="en-US" dirty="0" smtClean="0"/>
              <a:t>Galapagos Iguana			Mainland Iguana</a:t>
            </a:r>
          </a:p>
        </p:txBody>
      </p:sp>
      <p:pic>
        <p:nvPicPr>
          <p:cNvPr id="1028" name="Picture 4" descr="http://upload.wikimedia.org/wikipedia/commons/7/78/Galapagos_iguana1.jpg"/>
          <p:cNvPicPr>
            <a:picLocks noChangeAspect="1" noChangeArrowheads="1"/>
          </p:cNvPicPr>
          <p:nvPr/>
        </p:nvPicPr>
        <p:blipFill>
          <a:blip r:embed="rId2" cstate="print"/>
          <a:srcRect/>
          <a:stretch>
            <a:fillRect/>
          </a:stretch>
        </p:blipFill>
        <p:spPr bwMode="auto">
          <a:xfrm>
            <a:off x="152400" y="2971800"/>
            <a:ext cx="4775200" cy="3581400"/>
          </a:xfrm>
          <a:prstGeom prst="rect">
            <a:avLst/>
          </a:prstGeom>
          <a:noFill/>
        </p:spPr>
      </p:pic>
      <p:pic>
        <p:nvPicPr>
          <p:cNvPr id="1030" name="Picture 6" descr="http://palaeos.com/vertebrates/squamata/images/Iguanidae1.jpg"/>
          <p:cNvPicPr>
            <a:picLocks noChangeAspect="1" noChangeArrowheads="1"/>
          </p:cNvPicPr>
          <p:nvPr/>
        </p:nvPicPr>
        <p:blipFill>
          <a:blip r:embed="rId3" cstate="print"/>
          <a:srcRect/>
          <a:stretch>
            <a:fillRect/>
          </a:stretch>
        </p:blipFill>
        <p:spPr bwMode="auto">
          <a:xfrm>
            <a:off x="5257800" y="2971799"/>
            <a:ext cx="3733800" cy="3542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1+#ppt_w/2"/>
                                          </p:val>
                                        </p:tav>
                                        <p:tav tm="100000">
                                          <p:val>
                                            <p:strVal val="#ppt_x"/>
                                          </p:val>
                                        </p:tav>
                                      </p:tavLst>
                                    </p:anim>
                                    <p:anim calcmode="lin" valueType="num">
                                      <p:cBhvr additive="base">
                                        <p:cTn id="19"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b="1" dirty="0" smtClean="0">
                <a:solidFill>
                  <a:schemeClr val="tx2"/>
                </a:solidFill>
              </a:rPr>
              <a:t>Comparisons to South American Organisms</a:t>
            </a:r>
          </a:p>
          <a:p>
            <a:pPr lvl="1" algn="just"/>
            <a:r>
              <a:rPr lang="en-US" dirty="0" smtClean="0"/>
              <a:t>Iguana family tree</a:t>
            </a:r>
          </a:p>
        </p:txBody>
      </p:sp>
      <p:pic>
        <p:nvPicPr>
          <p:cNvPr id="1026" name="Picture 2" descr="http://t2.gstatic.com/images?q=tbn:ANd9GcSjfP3K3u3_r-ulmdAN0JPJoxXP2jvQSMZjQSnL4aH33V7b0FyCRgJ3Bzo4ZQ"/>
          <p:cNvPicPr>
            <a:picLocks noChangeAspect="1" noChangeArrowheads="1"/>
          </p:cNvPicPr>
          <p:nvPr/>
        </p:nvPicPr>
        <p:blipFill>
          <a:blip r:embed="rId2" cstate="print"/>
          <a:srcRect/>
          <a:stretch>
            <a:fillRect/>
          </a:stretch>
        </p:blipFill>
        <p:spPr bwMode="auto">
          <a:xfrm>
            <a:off x="1905000" y="3048000"/>
            <a:ext cx="546735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b="1" dirty="0" smtClean="0">
                <a:solidFill>
                  <a:schemeClr val="tx2"/>
                </a:solidFill>
              </a:rPr>
              <a:t>Comparisons Among the Islands</a:t>
            </a:r>
          </a:p>
          <a:p>
            <a:pPr lvl="1" algn="just"/>
            <a:r>
              <a:rPr lang="en-US" dirty="0" smtClean="0"/>
              <a:t>Again… the same organisms lived on all of the islands, however, there were significant differences among them from island to island</a:t>
            </a:r>
          </a:p>
          <a:p>
            <a:pPr lvl="1" algn="just"/>
            <a:r>
              <a:rPr lang="en-US" dirty="0" smtClean="0"/>
              <a:t>You can tell which island a Galapagos tortoise comes from just by the appearance of its shell</a:t>
            </a:r>
          </a:p>
          <a:p>
            <a:pPr lvl="1" algn="just"/>
            <a:r>
              <a:rPr lang="en-US" dirty="0" smtClean="0"/>
              <a:t>Galapagos finches differ from each other as well as from mainland So. American finches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endParaRPr lang="en-US" b="1" dirty="0" smtClean="0">
              <a:solidFill>
                <a:schemeClr val="tx2"/>
              </a:solidFill>
            </a:endParaRPr>
          </a:p>
        </p:txBody>
      </p:sp>
      <p:pic>
        <p:nvPicPr>
          <p:cNvPr id="2050" name="Picture 2" descr="http://www.reptilegardens.com/assets/images/turtles-tortoises/galapagos-tortoise-baby.jpg"/>
          <p:cNvPicPr>
            <a:picLocks noChangeAspect="1" noChangeArrowheads="1"/>
          </p:cNvPicPr>
          <p:nvPr/>
        </p:nvPicPr>
        <p:blipFill>
          <a:blip r:embed="rId2" cstate="print"/>
          <a:srcRect/>
          <a:stretch>
            <a:fillRect/>
          </a:stretch>
        </p:blipFill>
        <p:spPr bwMode="auto">
          <a:xfrm>
            <a:off x="4331970" y="1981200"/>
            <a:ext cx="4080510" cy="2590800"/>
          </a:xfrm>
          <a:prstGeom prst="rect">
            <a:avLst/>
          </a:prstGeom>
          <a:noFill/>
        </p:spPr>
      </p:pic>
      <p:pic>
        <p:nvPicPr>
          <p:cNvPr id="2052" name="Picture 4" descr="http://t1.gstatic.com/images?q=tbn:ANd9GcSTpj5fTfvQ2ViLG24qpVrvAAHC3UEQ4-kg3fREmirWR8-fLmcWuJhLdbkttQ"/>
          <p:cNvPicPr>
            <a:picLocks noChangeAspect="1" noChangeArrowheads="1"/>
          </p:cNvPicPr>
          <p:nvPr/>
        </p:nvPicPr>
        <p:blipFill>
          <a:blip r:embed="rId3" cstate="print"/>
          <a:srcRect/>
          <a:stretch>
            <a:fillRect/>
          </a:stretch>
        </p:blipFill>
        <p:spPr bwMode="auto">
          <a:xfrm>
            <a:off x="5067092" y="4724400"/>
            <a:ext cx="2733883" cy="1819276"/>
          </a:xfrm>
          <a:prstGeom prst="rect">
            <a:avLst/>
          </a:prstGeom>
          <a:noFill/>
        </p:spPr>
      </p:pic>
      <p:pic>
        <p:nvPicPr>
          <p:cNvPr id="2054" name="Picture 6" descr="http://t0.gstatic.com/images?q=tbn:ANd9GcRIUitl-BNt1VcefsSC12Wt6_5jCmvlxq-JJTSLDcGgMrAFnDGo1plgRl1-RA"/>
          <p:cNvPicPr>
            <a:picLocks noChangeAspect="1" noChangeArrowheads="1"/>
          </p:cNvPicPr>
          <p:nvPr/>
        </p:nvPicPr>
        <p:blipFill>
          <a:blip r:embed="rId4" cstate="print"/>
          <a:srcRect/>
          <a:stretch>
            <a:fillRect/>
          </a:stretch>
        </p:blipFill>
        <p:spPr bwMode="auto">
          <a:xfrm>
            <a:off x="762000" y="2133600"/>
            <a:ext cx="2743200" cy="1889761"/>
          </a:xfrm>
          <a:prstGeom prst="rect">
            <a:avLst/>
          </a:prstGeom>
          <a:noFill/>
        </p:spPr>
      </p:pic>
      <p:pic>
        <p:nvPicPr>
          <p:cNvPr id="2056" name="Picture 8" descr="http://zoltantakacs.com/zt/im/scan/reptiles/5240-120.jpg"/>
          <p:cNvPicPr>
            <a:picLocks noChangeAspect="1" noChangeArrowheads="1"/>
          </p:cNvPicPr>
          <p:nvPr/>
        </p:nvPicPr>
        <p:blipFill>
          <a:blip r:embed="rId5" cstate="print"/>
          <a:srcRect/>
          <a:stretch>
            <a:fillRect/>
          </a:stretch>
        </p:blipFill>
        <p:spPr bwMode="auto">
          <a:xfrm>
            <a:off x="152400" y="4191000"/>
            <a:ext cx="3824007" cy="2476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0-#ppt_w/2"/>
                                          </p:val>
                                        </p:tav>
                                        <p:tav tm="100000">
                                          <p:val>
                                            <p:strVal val="#ppt_x"/>
                                          </p:val>
                                        </p:tav>
                                      </p:tavLst>
                                    </p:anim>
                                    <p:anim calcmode="lin" valueType="num">
                                      <p:cBhvr additive="base">
                                        <p:cTn id="8"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1+#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Adaptations</a:t>
            </a:r>
          </a:p>
          <a:p>
            <a:pPr lvl="1" algn="just"/>
            <a:r>
              <a:rPr lang="en-US" dirty="0" smtClean="0"/>
              <a:t>A trait that helps an organism survive and reproduce</a:t>
            </a:r>
          </a:p>
          <a:p>
            <a:pPr lvl="1" algn="just"/>
            <a:r>
              <a:rPr lang="en-US" u="sng" dirty="0" smtClean="0"/>
              <a:t>Ex</a:t>
            </a:r>
            <a:r>
              <a:rPr lang="en-US" dirty="0" smtClean="0"/>
              <a:t>:  </a:t>
            </a:r>
            <a:r>
              <a:rPr lang="en-US" dirty="0" smtClean="0">
                <a:solidFill>
                  <a:srgbClr val="C00000"/>
                </a:solidFill>
              </a:rPr>
              <a:t>beak shape of birds</a:t>
            </a:r>
          </a:p>
          <a:p>
            <a:pPr lvl="2" algn="just"/>
            <a:r>
              <a:rPr lang="en-US" i="1" dirty="0" smtClean="0"/>
              <a:t>Aids in feeding</a:t>
            </a:r>
          </a:p>
          <a:p>
            <a:pPr lvl="2" algn="just"/>
            <a:r>
              <a:rPr lang="en-US" i="1" dirty="0" smtClean="0"/>
              <a:t>Finches with long, narrow beaks feed on insects, while finches with strong, thick beaks feed on seeds</a:t>
            </a:r>
          </a:p>
          <a:p>
            <a:pPr lvl="1" algn="just"/>
            <a:r>
              <a:rPr lang="en-US" u="sng" dirty="0" smtClean="0"/>
              <a:t>Ex</a:t>
            </a:r>
            <a:r>
              <a:rPr lang="en-US" dirty="0" smtClean="0"/>
              <a:t>:  </a:t>
            </a:r>
            <a:r>
              <a:rPr lang="en-US" dirty="0" smtClean="0">
                <a:solidFill>
                  <a:srgbClr val="C00000"/>
                </a:solidFill>
              </a:rPr>
              <a:t>poisonous plants</a:t>
            </a:r>
          </a:p>
          <a:p>
            <a:pPr lvl="2" algn="just"/>
            <a:r>
              <a:rPr lang="en-US" i="1" dirty="0" smtClean="0"/>
              <a:t>Aids in avoiding being eaten</a:t>
            </a:r>
          </a:p>
          <a:p>
            <a:pPr lvl="1" algn="just"/>
            <a:r>
              <a:rPr lang="en-US" u="sng" dirty="0" smtClean="0"/>
              <a:t>Ex</a:t>
            </a:r>
            <a:r>
              <a:rPr lang="en-US" dirty="0" smtClean="0"/>
              <a:t>:  </a:t>
            </a:r>
            <a:r>
              <a:rPr lang="en-US" dirty="0" smtClean="0">
                <a:solidFill>
                  <a:srgbClr val="C00000"/>
                </a:solidFill>
              </a:rPr>
              <a:t>flower color</a:t>
            </a:r>
          </a:p>
          <a:p>
            <a:pPr lvl="2" algn="just"/>
            <a:r>
              <a:rPr lang="en-US" i="1" dirty="0" smtClean="0"/>
              <a:t>Aids in reproduction since bright colors attract pollinating insects</a:t>
            </a:r>
          </a:p>
          <a:p>
            <a:pPr lvl="1" algn="just"/>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endParaRPr lang="en-US" b="1" dirty="0" smtClean="0">
              <a:solidFill>
                <a:schemeClr val="tx2"/>
              </a:solidFill>
            </a:endParaRPr>
          </a:p>
        </p:txBody>
      </p:sp>
      <p:pic>
        <p:nvPicPr>
          <p:cNvPr id="1026" name="Picture 2" descr="http://users.rcn.com/jkimball.ma.ultranet/BiologyPages/F/Finches.jpg"/>
          <p:cNvPicPr>
            <a:picLocks noChangeAspect="1" noChangeArrowheads="1"/>
          </p:cNvPicPr>
          <p:nvPr/>
        </p:nvPicPr>
        <p:blipFill>
          <a:blip r:embed="rId2" cstate="print"/>
          <a:srcRect/>
          <a:stretch>
            <a:fillRect/>
          </a:stretch>
        </p:blipFill>
        <p:spPr bwMode="auto">
          <a:xfrm>
            <a:off x="533400" y="1981200"/>
            <a:ext cx="3657599" cy="4044355"/>
          </a:xfrm>
          <a:prstGeom prst="rect">
            <a:avLst/>
          </a:prstGeom>
          <a:noFill/>
        </p:spPr>
      </p:pic>
      <p:pic>
        <p:nvPicPr>
          <p:cNvPr id="1028" name="Picture 4" descr="http://www.animalcorner.co.uk/galapagos/graphics/finchbeakssml.jpg"/>
          <p:cNvPicPr>
            <a:picLocks noChangeAspect="1" noChangeArrowheads="1"/>
          </p:cNvPicPr>
          <p:nvPr/>
        </p:nvPicPr>
        <p:blipFill>
          <a:blip r:embed="rId3" cstate="print"/>
          <a:srcRect/>
          <a:stretch>
            <a:fillRect/>
          </a:stretch>
        </p:blipFill>
        <p:spPr bwMode="auto">
          <a:xfrm>
            <a:off x="4419600" y="2057400"/>
            <a:ext cx="4121311" cy="3086101"/>
          </a:xfrm>
          <a:prstGeom prst="rect">
            <a:avLst/>
          </a:prstGeom>
          <a:noFill/>
        </p:spPr>
      </p:pic>
      <p:sp>
        <p:nvSpPr>
          <p:cNvPr id="10" name="TextBox 9"/>
          <p:cNvSpPr txBox="1"/>
          <p:nvPr/>
        </p:nvSpPr>
        <p:spPr>
          <a:xfrm>
            <a:off x="4343400" y="5334000"/>
            <a:ext cx="4191000" cy="769441"/>
          </a:xfrm>
          <a:prstGeom prst="rect">
            <a:avLst/>
          </a:prstGeom>
          <a:noFill/>
        </p:spPr>
        <p:txBody>
          <a:bodyPr wrap="square" rtlCol="0">
            <a:spAutoFit/>
          </a:bodyPr>
          <a:lstStyle/>
          <a:p>
            <a:r>
              <a:rPr lang="en-US" sz="2200" dirty="0" smtClean="0"/>
              <a:t>Which finches are better adapted to eating seeds? …Why?</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Evolution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Darwin’s Reasoning</a:t>
            </a:r>
          </a:p>
          <a:p>
            <a:pPr lvl="1" algn="just"/>
            <a:r>
              <a:rPr lang="en-US" dirty="0" smtClean="0"/>
              <a:t>The plants and animals found on the Galapagos Islands came from mainland So. America</a:t>
            </a:r>
          </a:p>
          <a:p>
            <a:pPr lvl="1" algn="just"/>
            <a:r>
              <a:rPr lang="en-US" dirty="0" smtClean="0"/>
              <a:t>These organisms faced very different environmental conditions than those on the mainland</a:t>
            </a:r>
          </a:p>
          <a:p>
            <a:pPr lvl="1" algn="just"/>
            <a:r>
              <a:rPr lang="en-US" dirty="0" smtClean="0"/>
              <a:t>Hypothesized that these species gradually changed over thousands of generations and became better adapted to the Galapagos environment:  thus, they </a:t>
            </a:r>
            <a:r>
              <a:rPr lang="en-US" dirty="0" smtClean="0">
                <a:solidFill>
                  <a:srgbClr val="C00000"/>
                </a:solidFill>
              </a:rPr>
              <a:t>evolved</a:t>
            </a:r>
            <a:r>
              <a:rPr lang="en-US" dirty="0" smtClean="0"/>
              <a:t>!</a:t>
            </a:r>
          </a:p>
          <a:p>
            <a:pPr lvl="1" algn="just"/>
            <a:r>
              <a:rPr lang="en-US" dirty="0" smtClean="0"/>
              <a:t>He did not know how these changes occurred</a:t>
            </a:r>
          </a:p>
          <a:p>
            <a:pPr lvl="1" algn="just"/>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Evolution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Selective Breeding</a:t>
            </a:r>
          </a:p>
          <a:p>
            <a:pPr lvl="1" algn="just"/>
            <a:r>
              <a:rPr lang="en-US" dirty="0" smtClean="0"/>
              <a:t>Another term for artificial selection</a:t>
            </a:r>
          </a:p>
          <a:p>
            <a:pPr lvl="1" algn="just"/>
            <a:r>
              <a:rPr lang="en-US" dirty="0" smtClean="0"/>
              <a:t>Had been used to produce variety of dog breeds with desirable traits, as well as with domestic cattle, sheep, and crops</a:t>
            </a:r>
          </a:p>
          <a:p>
            <a:pPr lvl="1" algn="just"/>
            <a:r>
              <a:rPr lang="en-US" dirty="0" smtClean="0"/>
              <a:t>Darwin thought a similar process might happen in nature, but wasn’t sure how certain traits were selected</a:t>
            </a:r>
          </a:p>
          <a:p>
            <a:pPr lvl="1" algn="just"/>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Evolution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Selective Breeding</a:t>
            </a:r>
          </a:p>
          <a:p>
            <a:pPr lvl="1" algn="just">
              <a:buNone/>
            </a:pPr>
            <a:endParaRPr lang="en-US" b="1" dirty="0" smtClean="0"/>
          </a:p>
        </p:txBody>
      </p:sp>
      <p:pic>
        <p:nvPicPr>
          <p:cNvPr id="1028" name="Picture 4" descr="http://t1.gstatic.com/images?q=tbn:ANd9GcT8MB-P8M6Kq9v83rwtGjyAwXw8Pg8mhxa4wjxqHZTw3W3KrE88JOHIaIrjGQ"/>
          <p:cNvPicPr>
            <a:picLocks noChangeAspect="1" noChangeArrowheads="1"/>
          </p:cNvPicPr>
          <p:nvPr/>
        </p:nvPicPr>
        <p:blipFill>
          <a:blip r:embed="rId2" cstate="print"/>
          <a:srcRect/>
          <a:stretch>
            <a:fillRect/>
          </a:stretch>
        </p:blipFill>
        <p:spPr bwMode="auto">
          <a:xfrm>
            <a:off x="228601" y="2971800"/>
            <a:ext cx="4310861" cy="2921281"/>
          </a:xfrm>
          <a:prstGeom prst="rect">
            <a:avLst/>
          </a:prstGeom>
          <a:noFill/>
        </p:spPr>
      </p:pic>
      <p:pic>
        <p:nvPicPr>
          <p:cNvPr id="32770" name="Picture 2" descr="http://t3.gstatic.com/images?q=tbn:ANd9GcRPBuXSadYBmRNxC3Ew8kvzEXSASR84x5LmcuI7Ewd4FpUPb41NWI78MNYroQ"/>
          <p:cNvPicPr>
            <a:picLocks noChangeAspect="1" noChangeArrowheads="1"/>
          </p:cNvPicPr>
          <p:nvPr/>
        </p:nvPicPr>
        <p:blipFill>
          <a:blip r:embed="rId3" cstate="print"/>
          <a:srcRect/>
          <a:stretch>
            <a:fillRect/>
          </a:stretch>
        </p:blipFill>
        <p:spPr bwMode="auto">
          <a:xfrm>
            <a:off x="4495800" y="2971800"/>
            <a:ext cx="4445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1+#ppt_w/2"/>
                                          </p:val>
                                        </p:tav>
                                        <p:tav tm="100000">
                                          <p:val>
                                            <p:strVal val="#ppt_x"/>
                                          </p:val>
                                        </p:tav>
                                      </p:tavLst>
                                    </p:anim>
                                    <p:anim calcmode="lin" valueType="num">
                                      <p:cBhvr additive="base">
                                        <p:cTn id="14"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Theory</a:t>
            </a:r>
            <a:endParaRPr lang="en-US" dirty="0"/>
          </a:p>
        </p:txBody>
      </p:sp>
      <p:sp>
        <p:nvSpPr>
          <p:cNvPr id="3" name="Text Placeholder 2"/>
          <p:cNvSpPr>
            <a:spLocks noGrp="1"/>
          </p:cNvSpPr>
          <p:nvPr>
            <p:ph type="body" idx="1"/>
          </p:nvPr>
        </p:nvSpPr>
        <p:spPr/>
        <p:txBody>
          <a:bodyPr>
            <a:normAutofit/>
          </a:bodyPr>
          <a:lstStyle/>
          <a:p>
            <a:pPr>
              <a:buFont typeface="Wingdings" pitchFamily="2" charset="2"/>
              <a:buChar char="q"/>
            </a:pPr>
            <a:r>
              <a:rPr lang="en-US" sz="2400" dirty="0" smtClean="0"/>
              <a:t>Darwin’s Observations</a:t>
            </a:r>
          </a:p>
          <a:p>
            <a:pPr>
              <a:buFont typeface="Wingdings" pitchFamily="2" charset="2"/>
              <a:buChar char="q"/>
            </a:pPr>
            <a:r>
              <a:rPr lang="en-US" sz="2400" dirty="0" smtClean="0"/>
              <a:t>Evolution</a:t>
            </a:r>
          </a:p>
          <a:p>
            <a:pPr>
              <a:buFont typeface="Wingdings" pitchFamily="2" charset="2"/>
              <a:buChar char="q"/>
            </a:pPr>
            <a:r>
              <a:rPr lang="en-US" sz="2400" dirty="0" smtClean="0"/>
              <a:t>Natural Selection</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Natural Selection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dirty="0" smtClean="0"/>
              <a:t>In 1858, Darwin proposed the mechanism that causes organisms to naturally evolve in his book, </a:t>
            </a:r>
            <a:r>
              <a:rPr lang="en-US" i="1" dirty="0" smtClean="0"/>
              <a:t>On The Origin of Species</a:t>
            </a:r>
          </a:p>
          <a:p>
            <a:pPr algn="just"/>
            <a:r>
              <a:rPr lang="en-US" dirty="0" smtClean="0">
                <a:solidFill>
                  <a:srgbClr val="C00000"/>
                </a:solidFill>
              </a:rPr>
              <a:t>Natural Selection</a:t>
            </a:r>
          </a:p>
          <a:p>
            <a:pPr lvl="1" algn="just"/>
            <a:r>
              <a:rPr lang="en-US" i="1" dirty="0" smtClean="0"/>
              <a:t>The process by which individuals that are better adapted to their environment are more likely to survive and reproduce than others of the same species</a:t>
            </a:r>
          </a:p>
          <a:p>
            <a:pPr lvl="1" algn="just"/>
            <a:r>
              <a:rPr lang="en-US" i="1" dirty="0" smtClean="0"/>
              <a:t>Natural selection is affected by </a:t>
            </a:r>
            <a:r>
              <a:rPr lang="en-US" b="1" i="1" u="sng" dirty="0" smtClean="0"/>
              <a:t>overproduction</a:t>
            </a:r>
            <a:r>
              <a:rPr lang="en-US" i="1" dirty="0" smtClean="0"/>
              <a:t>, </a:t>
            </a:r>
            <a:r>
              <a:rPr lang="en-US" b="1" i="1" u="sng" dirty="0" smtClean="0"/>
              <a:t>variations</a:t>
            </a:r>
            <a:r>
              <a:rPr lang="en-US" i="1" dirty="0" smtClean="0"/>
              <a:t>, and </a:t>
            </a:r>
            <a:r>
              <a:rPr lang="en-US" b="1" i="1" u="sng" dirty="0" smtClean="0"/>
              <a:t>competition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Natural Selection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Overproduction</a:t>
            </a:r>
          </a:p>
          <a:p>
            <a:pPr lvl="1" algn="just"/>
            <a:r>
              <a:rPr lang="en-US" b="1" i="1" dirty="0" smtClean="0"/>
              <a:t>MOST</a:t>
            </a:r>
            <a:r>
              <a:rPr lang="en-US" dirty="0" smtClean="0"/>
              <a:t> species produce far more offspring that can possibly survive due to limited resources</a:t>
            </a:r>
          </a:p>
          <a:p>
            <a:pPr algn="just"/>
            <a:r>
              <a:rPr lang="en-US" b="1" dirty="0" smtClean="0">
                <a:solidFill>
                  <a:schemeClr val="tx2"/>
                </a:solidFill>
              </a:rPr>
              <a:t>Variations</a:t>
            </a:r>
          </a:p>
          <a:p>
            <a:pPr lvl="1" algn="just"/>
            <a:r>
              <a:rPr lang="en-US" dirty="0" smtClean="0"/>
              <a:t>A </a:t>
            </a:r>
            <a:r>
              <a:rPr lang="en-US" i="1" dirty="0" smtClean="0">
                <a:solidFill>
                  <a:srgbClr val="C00000"/>
                </a:solidFill>
              </a:rPr>
              <a:t>variation</a:t>
            </a:r>
            <a:r>
              <a:rPr lang="en-US" dirty="0" smtClean="0"/>
              <a:t> is any difference between individual members of the same species</a:t>
            </a:r>
          </a:p>
          <a:p>
            <a:pPr algn="just"/>
            <a:r>
              <a:rPr lang="en-US" b="1" dirty="0" smtClean="0">
                <a:solidFill>
                  <a:schemeClr val="tx2"/>
                </a:solidFill>
              </a:rPr>
              <a:t>Competition</a:t>
            </a:r>
          </a:p>
          <a:p>
            <a:pPr lvl="1" algn="just"/>
            <a:r>
              <a:rPr lang="en-US" dirty="0" smtClean="0"/>
              <a:t>Members of a species must </a:t>
            </a:r>
            <a:r>
              <a:rPr lang="en-US" i="1" dirty="0" smtClean="0">
                <a:solidFill>
                  <a:srgbClr val="C00000"/>
                </a:solidFill>
              </a:rPr>
              <a:t>compete</a:t>
            </a:r>
            <a:r>
              <a:rPr lang="en-US" dirty="0" smtClean="0"/>
              <a:t> with each other to survive due to limited resources (</a:t>
            </a:r>
            <a:r>
              <a:rPr lang="en-US" i="1" dirty="0" smtClean="0"/>
              <a:t>food, shelter, etc</a:t>
            </a:r>
            <a:r>
              <a:rPr lang="en-US" dirty="0" smtClean="0"/>
              <a:t>.)</a:t>
            </a:r>
          </a:p>
          <a:p>
            <a:pPr lvl="1" algn="just"/>
            <a:r>
              <a:rPr lang="en-US" dirty="0" smtClean="0"/>
              <a:t>Rarely involves direct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Natural Selection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Selection</a:t>
            </a:r>
          </a:p>
          <a:p>
            <a:pPr lvl="1" algn="just"/>
            <a:r>
              <a:rPr lang="en-US" i="1" dirty="0" smtClean="0"/>
              <a:t>In a way</a:t>
            </a:r>
            <a:r>
              <a:rPr lang="en-US" dirty="0" smtClean="0"/>
              <a:t>, the environment “selects” those organisms with helpful traits to become the parents of the next generation.</a:t>
            </a:r>
          </a:p>
          <a:p>
            <a:pPr lvl="1" algn="just"/>
            <a:r>
              <a:rPr lang="en-US" dirty="0" smtClean="0"/>
              <a:t>Over long time periods, natural selection leads to change.  </a:t>
            </a:r>
          </a:p>
          <a:p>
            <a:pPr lvl="1" algn="just"/>
            <a:r>
              <a:rPr lang="en-US" dirty="0" smtClean="0"/>
              <a:t>Helpful variations accumulate in a species while unfavorable ones can disappear altogether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Natural Selection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Environmental Change</a:t>
            </a:r>
          </a:p>
          <a:p>
            <a:pPr lvl="1" algn="just"/>
            <a:r>
              <a:rPr lang="en-US" dirty="0" smtClean="0"/>
              <a:t>Can affect an organism’s ability to survive, therefore, can lead to selection</a:t>
            </a:r>
          </a:p>
          <a:p>
            <a:pPr lvl="1" algn="just"/>
            <a:r>
              <a:rPr lang="en-US" dirty="0" smtClean="0"/>
              <a:t>Some offspring may be born with traits that increase their chances of survival under the new conditions:  these organisms live to reproduce and pass on those traits, while others die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Natural Selection</a:t>
            </a:r>
            <a:endParaRPr lang="en-US" dirty="0">
              <a:solidFill>
                <a:srgbClr val="C00000"/>
              </a:solidFill>
            </a:endParaRPr>
          </a:p>
        </p:txBody>
      </p:sp>
      <p:sp>
        <p:nvSpPr>
          <p:cNvPr id="3" name="Content Placeholder 2"/>
          <p:cNvSpPr>
            <a:spLocks noGrp="1"/>
          </p:cNvSpPr>
          <p:nvPr>
            <p:ph idx="1"/>
          </p:nvPr>
        </p:nvSpPr>
        <p:spPr>
          <a:xfrm>
            <a:off x="457200" y="1935480"/>
            <a:ext cx="8229600" cy="4617720"/>
          </a:xfrm>
        </p:spPr>
        <p:txBody>
          <a:bodyPr>
            <a:normAutofit/>
          </a:bodyPr>
          <a:lstStyle/>
          <a:p>
            <a:pPr algn="just"/>
            <a:r>
              <a:rPr lang="en-US" b="1" dirty="0" smtClean="0">
                <a:solidFill>
                  <a:schemeClr val="tx2"/>
                </a:solidFill>
              </a:rPr>
              <a:t>Genes and Natural Selection</a:t>
            </a:r>
          </a:p>
          <a:p>
            <a:pPr lvl="1" algn="just"/>
            <a:r>
              <a:rPr lang="en-US" dirty="0" smtClean="0"/>
              <a:t>Genetic mutations and mixing alleles during meiosis can cause variations in living things.</a:t>
            </a:r>
          </a:p>
          <a:p>
            <a:pPr lvl="1" algn="just"/>
            <a:r>
              <a:rPr lang="en-US" dirty="0" smtClean="0"/>
              <a:t>Those inherited traits can be acted upon by </a:t>
            </a:r>
            <a:r>
              <a:rPr lang="en-US" smtClean="0"/>
              <a:t>natural selection</a:t>
            </a:r>
            <a:endParaRPr lang="en-US" dirty="0" smtClean="0"/>
          </a:p>
          <a:p>
            <a:pPr lvl="1" algn="just"/>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C00000"/>
                </a:solidFill>
              </a:rPr>
              <a:t>Section 1 Assessment</a:t>
            </a:r>
            <a:endParaRPr lang="en-US" dirty="0">
              <a:solidFill>
                <a:srgbClr val="C00000"/>
              </a:solidFill>
            </a:endParaRPr>
          </a:p>
        </p:txBody>
      </p:sp>
      <p:sp>
        <p:nvSpPr>
          <p:cNvPr id="3" name="Content Placeholder 2"/>
          <p:cNvSpPr>
            <a:spLocks noGrp="1"/>
          </p:cNvSpPr>
          <p:nvPr>
            <p:ph idx="1"/>
          </p:nvPr>
        </p:nvSpPr>
        <p:spPr>
          <a:xfrm>
            <a:off x="381000" y="1676400"/>
            <a:ext cx="8229600" cy="5181600"/>
          </a:xfrm>
        </p:spPr>
        <p:txBody>
          <a:bodyPr>
            <a:normAutofit/>
          </a:bodyPr>
          <a:lstStyle/>
          <a:p>
            <a:pPr algn="just"/>
            <a:r>
              <a:rPr lang="en-US" sz="2400" dirty="0" smtClean="0"/>
              <a:t>1.a</a:t>
            </a:r>
            <a:r>
              <a:rPr lang="en-US" sz="2400" dirty="0" smtClean="0"/>
              <a:t>.</a:t>
            </a:r>
            <a:r>
              <a:rPr lang="en-US" sz="2400" dirty="0" smtClean="0"/>
              <a:t> Darwin observed (1) the diversity of living things, (2) fossils, and (3) the characteristics of organisms on the Galapagos Islands.</a:t>
            </a:r>
          </a:p>
          <a:p>
            <a:pPr algn="just"/>
            <a:r>
              <a:rPr lang="en-US" sz="2400" dirty="0" smtClean="0"/>
              <a:t>1.b.  </a:t>
            </a:r>
            <a:r>
              <a:rPr lang="en-US" sz="2400" dirty="0" smtClean="0"/>
              <a:t>So. American iguanas have small claws for climbing trees and eating leaves, while Galapagos iguanas have large, strong claws to cling to rocks while eating seaweed.</a:t>
            </a:r>
          </a:p>
          <a:p>
            <a:pPr algn="just"/>
            <a:r>
              <a:rPr lang="en-US" sz="2400" dirty="0" smtClean="0"/>
              <a:t>1.c.  An adaptation is a trait that helps an organism survive and reproduce.  The claws of both types of iguanas are adaptations in that they both are beneficial in allowing the iguanas to safely reach their primary food source.</a:t>
            </a:r>
          </a:p>
          <a:p>
            <a:pPr algn="just"/>
            <a:r>
              <a:rPr lang="en-US" sz="2400" dirty="0" smtClean="0"/>
              <a:t>2.a.  Galapagos species have different adaptations than similar So. American species because the environment of the Galapagos is different than the mainland.</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C00000"/>
                </a:solidFill>
              </a:rPr>
              <a:t>Section 1 Assessment</a:t>
            </a:r>
            <a:endParaRPr lang="en-US" dirty="0">
              <a:solidFill>
                <a:srgbClr val="C00000"/>
              </a:solidFill>
            </a:endParaRPr>
          </a:p>
        </p:txBody>
      </p:sp>
      <p:sp>
        <p:nvSpPr>
          <p:cNvPr id="3" name="Content Placeholder 2"/>
          <p:cNvSpPr>
            <a:spLocks noGrp="1"/>
          </p:cNvSpPr>
          <p:nvPr>
            <p:ph idx="1"/>
          </p:nvPr>
        </p:nvSpPr>
        <p:spPr>
          <a:xfrm>
            <a:off x="381000" y="1676400"/>
            <a:ext cx="8229600" cy="5181600"/>
          </a:xfrm>
        </p:spPr>
        <p:txBody>
          <a:bodyPr>
            <a:normAutofit/>
          </a:bodyPr>
          <a:lstStyle/>
          <a:p>
            <a:pPr algn="just"/>
            <a:r>
              <a:rPr lang="en-US" sz="2400" dirty="0" smtClean="0"/>
              <a:t>2.b.  Selective breeding is where humans select the desirable traits species should have by controlled breeding, and the results yield changes in the species over several generations.  This supported Darwin’s hypothesis in that natural processes could also select certain traits causing species to change over time.</a:t>
            </a:r>
          </a:p>
          <a:p>
            <a:pPr algn="just"/>
            <a:r>
              <a:rPr lang="en-US" sz="2400" dirty="0" smtClean="0"/>
              <a:t>3.a.  A </a:t>
            </a:r>
            <a:r>
              <a:rPr lang="en-US" sz="2400" i="1" dirty="0" smtClean="0"/>
              <a:t>variation</a:t>
            </a:r>
            <a:r>
              <a:rPr lang="en-US" sz="2400" dirty="0" smtClean="0"/>
              <a:t> is any difference between individuals of the same species.  </a:t>
            </a:r>
            <a:r>
              <a:rPr lang="en-US" sz="2400" i="1" dirty="0" smtClean="0"/>
              <a:t>Natural selection </a:t>
            </a:r>
            <a:r>
              <a:rPr lang="en-US" sz="2400" dirty="0" smtClean="0"/>
              <a:t>is the process by which individuals that are better adapted to their environment are more likely to survive and reproduce than other members of the same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C00000"/>
                </a:solidFill>
              </a:rPr>
              <a:t>Section 1 Assessment</a:t>
            </a:r>
            <a:endParaRPr lang="en-US" dirty="0">
              <a:solidFill>
                <a:srgbClr val="C00000"/>
              </a:solidFill>
            </a:endParaRPr>
          </a:p>
        </p:txBody>
      </p:sp>
      <p:sp>
        <p:nvSpPr>
          <p:cNvPr id="3" name="Content Placeholder 2"/>
          <p:cNvSpPr>
            <a:spLocks noGrp="1"/>
          </p:cNvSpPr>
          <p:nvPr>
            <p:ph idx="1"/>
          </p:nvPr>
        </p:nvSpPr>
        <p:spPr>
          <a:xfrm>
            <a:off x="381000" y="1676400"/>
            <a:ext cx="8229600" cy="5181600"/>
          </a:xfrm>
        </p:spPr>
        <p:txBody>
          <a:bodyPr>
            <a:normAutofit/>
          </a:bodyPr>
          <a:lstStyle/>
          <a:p>
            <a:pPr algn="just"/>
            <a:r>
              <a:rPr lang="en-US" sz="2400" dirty="0" smtClean="0"/>
              <a:t>3.b.  Variation results in differences between members of a species.  Natural selection allows only those individuals with traits that are well adapted to their environment to survive and reproduce, thus passing those desirable traits on to their offspring.  Over time, those desirable traits can accumulate causing that species to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Darwin</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dirty="0" smtClean="0"/>
              <a:t>Charles Darwin (1809 – 1882)</a:t>
            </a:r>
          </a:p>
          <a:p>
            <a:pPr lvl="1" algn="just"/>
            <a:r>
              <a:rPr lang="en-US" dirty="0" smtClean="0"/>
              <a:t>Authored </a:t>
            </a:r>
            <a:r>
              <a:rPr lang="en-US" i="1" u="sng" dirty="0" smtClean="0"/>
              <a:t>On The Origin of Species </a:t>
            </a:r>
            <a:r>
              <a:rPr lang="en-US" dirty="0" smtClean="0"/>
              <a:t>(1859)</a:t>
            </a:r>
          </a:p>
          <a:p>
            <a:pPr lvl="1" algn="just"/>
            <a:r>
              <a:rPr lang="en-US" dirty="0" smtClean="0"/>
              <a:t>Father of theory of evolution by natural selection </a:t>
            </a:r>
            <a:endParaRPr lang="en-US" dirty="0"/>
          </a:p>
        </p:txBody>
      </p:sp>
      <p:pic>
        <p:nvPicPr>
          <p:cNvPr id="1026" name="Picture 2" descr="http://t0.gstatic.com/images?q=tbn:ANd9GcQ05c35-CxXRtTnz0S7UDyXjaR2KzvBl6y0FSX078NlAm_6RCcdDNGxetsE"/>
          <p:cNvPicPr>
            <a:picLocks noChangeAspect="1" noChangeArrowheads="1"/>
          </p:cNvPicPr>
          <p:nvPr/>
        </p:nvPicPr>
        <p:blipFill>
          <a:blip r:embed="rId2" cstate="print"/>
          <a:srcRect/>
          <a:stretch>
            <a:fillRect/>
          </a:stretch>
        </p:blipFill>
        <p:spPr bwMode="auto">
          <a:xfrm>
            <a:off x="533400" y="3505199"/>
            <a:ext cx="2057400" cy="3102963"/>
          </a:xfrm>
          <a:prstGeom prst="rect">
            <a:avLst/>
          </a:prstGeom>
          <a:noFill/>
        </p:spPr>
      </p:pic>
      <p:pic>
        <p:nvPicPr>
          <p:cNvPr id="1028" name="Picture 4" descr="http://t2.gstatic.com/images?q=tbn:ANd9GcTizyT_df09VYdCPzl0klgGxJcP29druNyiYmIHpzQWnZMpz4kDYQXl_KfXfA"/>
          <p:cNvPicPr>
            <a:picLocks noChangeAspect="1" noChangeArrowheads="1"/>
          </p:cNvPicPr>
          <p:nvPr/>
        </p:nvPicPr>
        <p:blipFill>
          <a:blip r:embed="rId3" cstate="print"/>
          <a:srcRect/>
          <a:stretch>
            <a:fillRect/>
          </a:stretch>
        </p:blipFill>
        <p:spPr bwMode="auto">
          <a:xfrm>
            <a:off x="6172200" y="3505200"/>
            <a:ext cx="2436383" cy="3137766"/>
          </a:xfrm>
          <a:prstGeom prst="rect">
            <a:avLst/>
          </a:prstGeom>
          <a:noFill/>
        </p:spPr>
      </p:pic>
      <p:pic>
        <p:nvPicPr>
          <p:cNvPr id="1030" name="Picture 6" descr="http://farm3.static.flickr.com/2623/4121191958_4e139357d6_o.gif"/>
          <p:cNvPicPr>
            <a:picLocks noChangeAspect="1" noChangeArrowheads="1"/>
          </p:cNvPicPr>
          <p:nvPr/>
        </p:nvPicPr>
        <p:blipFill>
          <a:blip r:embed="rId4" cstate="print"/>
          <a:srcRect/>
          <a:stretch>
            <a:fillRect/>
          </a:stretch>
        </p:blipFill>
        <p:spPr bwMode="auto">
          <a:xfrm>
            <a:off x="3352800" y="3429000"/>
            <a:ext cx="2209800" cy="3259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0-#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1+#ppt_w/2"/>
                                          </p:val>
                                        </p:tav>
                                        <p:tav tm="100000">
                                          <p:val>
                                            <p:strVal val="#ppt_x"/>
                                          </p:val>
                                        </p:tav>
                                      </p:tavLst>
                                    </p:anim>
                                    <p:anim calcmode="lin" valueType="num">
                                      <p:cBhvr additive="base">
                                        <p:cTn id="19"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Darwin</a:t>
            </a:r>
            <a:endParaRPr lang="en-US" dirty="0">
              <a:solidFill>
                <a:srgbClr val="C00000"/>
              </a:solidFill>
            </a:endParaRPr>
          </a:p>
        </p:txBody>
      </p:sp>
      <p:sp>
        <p:nvSpPr>
          <p:cNvPr id="3" name="Content Placeholder 2"/>
          <p:cNvSpPr>
            <a:spLocks noGrp="1"/>
          </p:cNvSpPr>
          <p:nvPr>
            <p:ph idx="1"/>
          </p:nvPr>
        </p:nvSpPr>
        <p:spPr>
          <a:xfrm>
            <a:off x="457200" y="1935480"/>
            <a:ext cx="4038600" cy="4389120"/>
          </a:xfrm>
        </p:spPr>
        <p:txBody>
          <a:bodyPr/>
          <a:lstStyle/>
          <a:p>
            <a:pPr algn="just"/>
            <a:r>
              <a:rPr lang="en-US" dirty="0" smtClean="0"/>
              <a:t>The ongoing controversy, due mostly to religious resistance to the theory of evolution, has spurred a sometimes humorous reaction within pop culture</a:t>
            </a:r>
            <a:endParaRPr lang="en-US" dirty="0"/>
          </a:p>
        </p:txBody>
      </p:sp>
      <p:pic>
        <p:nvPicPr>
          <p:cNvPr id="4" name="Picture 8" descr="http://www.mchumor.com/00images/1828_evolution_cartoon.gif"/>
          <p:cNvPicPr>
            <a:picLocks noChangeAspect="1" noChangeArrowheads="1"/>
          </p:cNvPicPr>
          <p:nvPr/>
        </p:nvPicPr>
        <p:blipFill>
          <a:blip r:embed="rId2" cstate="print"/>
          <a:srcRect/>
          <a:stretch>
            <a:fillRect/>
          </a:stretch>
        </p:blipFill>
        <p:spPr bwMode="auto">
          <a:xfrm>
            <a:off x="4758558" y="1295400"/>
            <a:ext cx="4099692" cy="5404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7410" name="Picture 2" descr="http://t3.gstatic.com/images?q=tbn:ANd9GcSnWw5b2qMSYZXzfYx2WKYvSCstNa0yIDWS2bYqSminV_Be34YjbLPy1tA8Iw"/>
          <p:cNvPicPr>
            <a:picLocks noChangeAspect="1" noChangeArrowheads="1"/>
          </p:cNvPicPr>
          <p:nvPr/>
        </p:nvPicPr>
        <p:blipFill>
          <a:blip r:embed="rId2" cstate="print"/>
          <a:srcRect/>
          <a:stretch>
            <a:fillRect/>
          </a:stretch>
        </p:blipFill>
        <p:spPr bwMode="auto">
          <a:xfrm>
            <a:off x="4953000" y="152400"/>
            <a:ext cx="3352800" cy="2684912"/>
          </a:xfrm>
          <a:prstGeom prst="rect">
            <a:avLst/>
          </a:prstGeom>
          <a:noFill/>
        </p:spPr>
      </p:pic>
      <p:pic>
        <p:nvPicPr>
          <p:cNvPr id="17412" name="Picture 4" descr="http://t1.gstatic.com/images?q=tbn:ANd9GcRquWg6oJUzDwloXwQsvRUoDs9Au9kyIwuqLfU9KQzwpBbCWq8Cz1LDfojxQQ"/>
          <p:cNvPicPr>
            <a:picLocks noChangeAspect="1" noChangeArrowheads="1"/>
          </p:cNvPicPr>
          <p:nvPr/>
        </p:nvPicPr>
        <p:blipFill>
          <a:blip r:embed="rId3" cstate="print"/>
          <a:srcRect/>
          <a:stretch>
            <a:fillRect/>
          </a:stretch>
        </p:blipFill>
        <p:spPr bwMode="auto">
          <a:xfrm>
            <a:off x="3276600" y="3352800"/>
            <a:ext cx="2743200" cy="3101010"/>
          </a:xfrm>
          <a:prstGeom prst="rect">
            <a:avLst/>
          </a:prstGeom>
          <a:noFill/>
        </p:spPr>
      </p:pic>
      <p:pic>
        <p:nvPicPr>
          <p:cNvPr id="17414" name="Picture 6" descr="http://t1.gstatic.com/images?q=tbn:ANd9GcS2ej3i1-riHnxDIkjz0Pe-uhByjBkEETSFV-S9jdEARG6lMkfarYSxTbZ0"/>
          <p:cNvPicPr>
            <a:picLocks noChangeAspect="1" noChangeArrowheads="1"/>
          </p:cNvPicPr>
          <p:nvPr/>
        </p:nvPicPr>
        <p:blipFill>
          <a:blip r:embed="rId4" cstate="print"/>
          <a:srcRect/>
          <a:stretch>
            <a:fillRect/>
          </a:stretch>
        </p:blipFill>
        <p:spPr bwMode="auto">
          <a:xfrm>
            <a:off x="914400" y="228600"/>
            <a:ext cx="3571875" cy="2451547"/>
          </a:xfrm>
          <a:prstGeom prst="rect">
            <a:avLst/>
          </a:prstGeom>
          <a:noFill/>
        </p:spPr>
      </p:pic>
      <p:pic>
        <p:nvPicPr>
          <p:cNvPr id="17418" name="Picture 10" descr="http://image.spreadshirt.com/image-server/image/product/3199152/view/1/type/png/width/378/height/378/viva-la-evolution-darwin-che-guevara-style-shirt-atheist.png"/>
          <p:cNvPicPr>
            <a:picLocks noChangeAspect="1" noChangeArrowheads="1"/>
          </p:cNvPicPr>
          <p:nvPr/>
        </p:nvPicPr>
        <p:blipFill>
          <a:blip r:embed="rId5" cstate="print"/>
          <a:srcRect/>
          <a:stretch>
            <a:fillRect/>
          </a:stretch>
        </p:blipFill>
        <p:spPr bwMode="auto">
          <a:xfrm>
            <a:off x="0" y="2990850"/>
            <a:ext cx="3733800" cy="3733801"/>
          </a:xfrm>
          <a:prstGeom prst="rect">
            <a:avLst/>
          </a:prstGeom>
          <a:noFill/>
        </p:spPr>
      </p:pic>
      <p:pic>
        <p:nvPicPr>
          <p:cNvPr id="17420" name="Picture 12" descr="http://t3.gstatic.com/images?q=tbn:ANd9GcT8nxIurh6ckPsVjrvFZI-mZBhGCr2oQToIa70FnnaDi2R8hnGYnUESn-h6wA"/>
          <p:cNvPicPr>
            <a:picLocks noChangeAspect="1" noChangeArrowheads="1"/>
          </p:cNvPicPr>
          <p:nvPr/>
        </p:nvPicPr>
        <p:blipFill>
          <a:blip r:embed="rId6" cstate="print"/>
          <a:srcRect/>
          <a:stretch>
            <a:fillRect/>
          </a:stretch>
        </p:blipFill>
        <p:spPr bwMode="auto">
          <a:xfrm>
            <a:off x="6477000" y="3200400"/>
            <a:ext cx="2454287"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ppt_x"/>
                                          </p:val>
                                        </p:tav>
                                        <p:tav tm="100000">
                                          <p:val>
                                            <p:strVal val="#ppt_x"/>
                                          </p:val>
                                        </p:tav>
                                      </p:tavLst>
                                    </p:anim>
                                    <p:anim calcmode="lin" valueType="num">
                                      <p:cBhvr additive="base">
                                        <p:cTn id="8" dur="500" fill="hold"/>
                                        <p:tgtEl>
                                          <p:spTgt spid="174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additive="base">
                                        <p:cTn id="19" dur="500" fill="hold"/>
                                        <p:tgtEl>
                                          <p:spTgt spid="17418"/>
                                        </p:tgtEl>
                                        <p:attrNameLst>
                                          <p:attrName>ppt_x</p:attrName>
                                        </p:attrNameLst>
                                      </p:cBhvr>
                                      <p:tavLst>
                                        <p:tav tm="0">
                                          <p:val>
                                            <p:strVal val="0-#ppt_w/2"/>
                                          </p:val>
                                        </p:tav>
                                        <p:tav tm="100000">
                                          <p:val>
                                            <p:strVal val="#ppt_x"/>
                                          </p:val>
                                        </p:tav>
                                      </p:tavLst>
                                    </p:anim>
                                    <p:anim calcmode="lin" valueType="num">
                                      <p:cBhvr additive="base">
                                        <p:cTn id="2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500" fill="hold"/>
                                        <p:tgtEl>
                                          <p:spTgt spid="17412"/>
                                        </p:tgtEl>
                                        <p:attrNameLst>
                                          <p:attrName>ppt_x</p:attrName>
                                        </p:attrNameLst>
                                      </p:cBhvr>
                                      <p:tavLst>
                                        <p:tav tm="0">
                                          <p:val>
                                            <p:strVal val="#ppt_x"/>
                                          </p:val>
                                        </p:tav>
                                        <p:tav tm="100000">
                                          <p:val>
                                            <p:strVal val="#ppt_x"/>
                                          </p:val>
                                        </p:tav>
                                      </p:tavLst>
                                    </p:anim>
                                    <p:anim calcmode="lin" valueType="num">
                                      <p:cBhvr additive="base">
                                        <p:cTn id="26"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420"/>
                                        </p:tgtEl>
                                        <p:attrNameLst>
                                          <p:attrName>style.visibility</p:attrName>
                                        </p:attrNameLst>
                                      </p:cBhvr>
                                      <p:to>
                                        <p:strVal val="visible"/>
                                      </p:to>
                                    </p:set>
                                    <p:anim calcmode="lin" valueType="num">
                                      <p:cBhvr additive="base">
                                        <p:cTn id="31" dur="500" fill="hold"/>
                                        <p:tgtEl>
                                          <p:spTgt spid="17420"/>
                                        </p:tgtEl>
                                        <p:attrNameLst>
                                          <p:attrName>ppt_x</p:attrName>
                                        </p:attrNameLst>
                                      </p:cBhvr>
                                      <p:tavLst>
                                        <p:tav tm="0">
                                          <p:val>
                                            <p:strVal val="1+#ppt_w/2"/>
                                          </p:val>
                                        </p:tav>
                                        <p:tav tm="100000">
                                          <p:val>
                                            <p:strVal val="#ppt_x"/>
                                          </p:val>
                                        </p:tav>
                                      </p:tavLst>
                                    </p:anim>
                                    <p:anim calcmode="lin" valueType="num">
                                      <p:cBhvr additive="base">
                                        <p:cTn id="32"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Darwin’s Observations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 voyage of the HMS </a:t>
            </a:r>
            <a:r>
              <a:rPr lang="en-US" i="1" dirty="0" smtClean="0"/>
              <a:t>Beagle</a:t>
            </a:r>
            <a:r>
              <a:rPr lang="en-US" dirty="0" smtClean="0"/>
              <a:t> (1831-1836)</a:t>
            </a:r>
            <a:endParaRPr lang="en-US" dirty="0"/>
          </a:p>
        </p:txBody>
      </p:sp>
      <p:pic>
        <p:nvPicPr>
          <p:cNvPr id="1026" name="Picture 2" descr="http://upload.wikimedia.org/wikipedia/commons/thumb/e/ee/Voyage_of_the_Beagle-en.svg/800px-Voyage_of_the_Beagle-en.svg.png"/>
          <p:cNvPicPr>
            <a:picLocks noChangeAspect="1" noChangeArrowheads="1"/>
          </p:cNvPicPr>
          <p:nvPr/>
        </p:nvPicPr>
        <p:blipFill>
          <a:blip r:embed="rId2" cstate="print"/>
          <a:srcRect/>
          <a:stretch>
            <a:fillRect/>
          </a:stretch>
        </p:blipFill>
        <p:spPr bwMode="auto">
          <a:xfrm>
            <a:off x="141579" y="2667000"/>
            <a:ext cx="8837396"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Darwin’s Observations</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b="1" dirty="0" smtClean="0">
                <a:solidFill>
                  <a:schemeClr val="tx2"/>
                </a:solidFill>
              </a:rPr>
              <a:t>Diversity</a:t>
            </a:r>
          </a:p>
          <a:p>
            <a:pPr lvl="1" algn="just"/>
            <a:r>
              <a:rPr lang="en-US" dirty="0" smtClean="0"/>
              <a:t>Voyage showed him that the variety of organisms was far more diverse than anyone had realized at the time</a:t>
            </a:r>
          </a:p>
          <a:p>
            <a:pPr lvl="1" algn="just"/>
            <a:r>
              <a:rPr lang="en-US" dirty="0" smtClean="0"/>
              <a:t>≈ 1.7 million </a:t>
            </a:r>
            <a:r>
              <a:rPr lang="en-US" b="1" dirty="0" smtClean="0">
                <a:solidFill>
                  <a:schemeClr val="tx2"/>
                </a:solidFill>
              </a:rPr>
              <a:t>species</a:t>
            </a:r>
            <a:r>
              <a:rPr lang="en-US" dirty="0" smtClean="0"/>
              <a:t> of organisms have been identified on Earth, and it is believed that there are millions more yet unidentified</a:t>
            </a:r>
          </a:p>
          <a:p>
            <a:pPr lvl="1" algn="just"/>
            <a:r>
              <a:rPr lang="en-US" dirty="0" smtClean="0"/>
              <a:t>Remember what a </a:t>
            </a:r>
            <a:r>
              <a:rPr lang="en-US" b="1" dirty="0" smtClean="0">
                <a:solidFill>
                  <a:schemeClr val="tx2"/>
                </a:solidFill>
              </a:rPr>
              <a:t>species </a:t>
            </a:r>
            <a:r>
              <a:rPr lang="en-US" dirty="0" smtClean="0"/>
              <a: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Darwin’s Observations</a:t>
            </a:r>
            <a:endParaRPr lang="en-US" dirty="0">
              <a:solidFill>
                <a:srgbClr val="C00000"/>
              </a:solidFill>
            </a:endParaRPr>
          </a:p>
        </p:txBody>
      </p:sp>
      <p:sp>
        <p:nvSpPr>
          <p:cNvPr id="3" name="Content Placeholder 2"/>
          <p:cNvSpPr>
            <a:spLocks noGrp="1"/>
          </p:cNvSpPr>
          <p:nvPr>
            <p:ph idx="1"/>
          </p:nvPr>
        </p:nvSpPr>
        <p:spPr/>
        <p:txBody>
          <a:bodyPr/>
          <a:lstStyle/>
          <a:p>
            <a:pPr algn="just"/>
            <a:r>
              <a:rPr lang="en-US" b="1" dirty="0" smtClean="0">
                <a:solidFill>
                  <a:schemeClr val="tx2"/>
                </a:solidFill>
              </a:rPr>
              <a:t>Fossils</a:t>
            </a:r>
          </a:p>
          <a:p>
            <a:pPr lvl="1" algn="just"/>
            <a:r>
              <a:rPr lang="en-US" dirty="0" smtClean="0"/>
              <a:t>Studied the </a:t>
            </a:r>
            <a:r>
              <a:rPr lang="en-US" b="1" dirty="0" smtClean="0">
                <a:solidFill>
                  <a:schemeClr val="tx2"/>
                </a:solidFill>
              </a:rPr>
              <a:t>fossils</a:t>
            </a:r>
            <a:r>
              <a:rPr lang="en-US" dirty="0" smtClean="0"/>
              <a:t> of animals that had died long ago, particularly bones</a:t>
            </a:r>
          </a:p>
          <a:p>
            <a:pPr lvl="1" algn="just"/>
            <a:r>
              <a:rPr lang="en-US" dirty="0" smtClean="0"/>
              <a:t>Noticed that the bones of some animals were much larger than those related animals alive today (e.g. the sloth).</a:t>
            </a:r>
          </a:p>
          <a:p>
            <a:pPr lvl="1" algn="just"/>
            <a:r>
              <a:rPr lang="en-US" dirty="0" smtClean="0"/>
              <a:t>He wondered what caused those animals from the past to disappear</a:t>
            </a:r>
          </a:p>
          <a:p>
            <a:pPr lvl="1" algn="just"/>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Galapagos Organisms</a:t>
            </a:r>
            <a:endParaRPr lang="en-US" dirty="0">
              <a:solidFill>
                <a:srgbClr val="C00000"/>
              </a:solidFill>
            </a:endParaRPr>
          </a:p>
        </p:txBody>
      </p:sp>
      <p:sp>
        <p:nvSpPr>
          <p:cNvPr id="3" name="Content Placeholder 2"/>
          <p:cNvSpPr>
            <a:spLocks noGrp="1"/>
          </p:cNvSpPr>
          <p:nvPr>
            <p:ph idx="1"/>
          </p:nvPr>
        </p:nvSpPr>
        <p:spPr/>
        <p:txBody>
          <a:bodyPr/>
          <a:lstStyle/>
          <a:p>
            <a:pPr algn="just"/>
            <a:endParaRPr lang="en-US" b="1" dirty="0" smtClean="0">
              <a:solidFill>
                <a:schemeClr val="tx2"/>
              </a:solidFill>
            </a:endParaRPr>
          </a:p>
        </p:txBody>
      </p:sp>
      <p:pic>
        <p:nvPicPr>
          <p:cNvPr id="5122" name="Picture 2" descr="http://upload.wikimedia.org/wikipedia/commons/thumb/1/16/Galapagos_tortoise_distribution_map.svg/700px-Galapagos_tortoise_distribution_map.svg.png"/>
          <p:cNvPicPr>
            <a:picLocks noChangeAspect="1" noChangeArrowheads="1"/>
          </p:cNvPicPr>
          <p:nvPr/>
        </p:nvPicPr>
        <p:blipFill>
          <a:blip r:embed="rId2" cstate="print"/>
          <a:srcRect/>
          <a:stretch>
            <a:fillRect/>
          </a:stretch>
        </p:blipFill>
        <p:spPr bwMode="auto">
          <a:xfrm>
            <a:off x="1295400" y="1828800"/>
            <a:ext cx="6472002" cy="5029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TotalTime>
  <Words>1076</Words>
  <Application>Microsoft Office PowerPoint</Application>
  <PresentationFormat>On-screen Show (4:3)</PresentationFormat>
  <Paragraphs>105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Chapter 6 – Changes Over Time</vt:lpstr>
      <vt:lpstr>Darwin’s Theory</vt:lpstr>
      <vt:lpstr>Darwin</vt:lpstr>
      <vt:lpstr>Darwin</vt:lpstr>
      <vt:lpstr>Slide 5</vt:lpstr>
      <vt:lpstr>Darwin’s Observations</vt:lpstr>
      <vt:lpstr>Darwin’s Observations</vt:lpstr>
      <vt:lpstr>Darwin’s Observations</vt:lpstr>
      <vt:lpstr>Galapagos Organisms</vt:lpstr>
      <vt:lpstr>Galapagos Organisms</vt:lpstr>
      <vt:lpstr>Galapagos Organisms</vt:lpstr>
      <vt:lpstr>Galapagos Organisms</vt:lpstr>
      <vt:lpstr>Galapagos Organisms</vt:lpstr>
      <vt:lpstr>Galapagos Organisms</vt:lpstr>
      <vt:lpstr>Galapagos Organisms</vt:lpstr>
      <vt:lpstr>Galapagos Organisms</vt:lpstr>
      <vt:lpstr>Evolution</vt:lpstr>
      <vt:lpstr>Evolution</vt:lpstr>
      <vt:lpstr>Evolution</vt:lpstr>
      <vt:lpstr>Natural Selection</vt:lpstr>
      <vt:lpstr>Natural Selection</vt:lpstr>
      <vt:lpstr>Natural Selection</vt:lpstr>
      <vt:lpstr>Natural Selection</vt:lpstr>
      <vt:lpstr>Natural Selection</vt:lpstr>
      <vt:lpstr>Section 1 Assessment</vt:lpstr>
      <vt:lpstr>Section 1 Assessment</vt:lpstr>
      <vt:lpstr>Section 1 Assessment</vt:lpstr>
    </vt:vector>
  </TitlesOfParts>
  <Company>GNPS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Changes Over Time</dc:title>
  <dc:creator>Administrator</dc:creator>
  <cp:lastModifiedBy>Administrator</cp:lastModifiedBy>
  <cp:revision>50</cp:revision>
  <dcterms:created xsi:type="dcterms:W3CDTF">2012-03-01T13:11:15Z</dcterms:created>
  <dcterms:modified xsi:type="dcterms:W3CDTF">2012-03-06T19:09:23Z</dcterms:modified>
</cp:coreProperties>
</file>