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2" r:id="rId6"/>
    <p:sldId id="263" r:id="rId7"/>
    <p:sldId id="264" r:id="rId8"/>
    <p:sldId id="265" r:id="rId9"/>
    <p:sldId id="267" r:id="rId10"/>
    <p:sldId id="259" r:id="rId11"/>
    <p:sldId id="268" r:id="rId12"/>
    <p:sldId id="260" r:id="rId13"/>
    <p:sldId id="270" r:id="rId14"/>
    <p:sldId id="269" r:id="rId15"/>
    <p:sldId id="261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909722-5C23-4BDE-898C-35A6A2E0641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8C7B1F-6F12-43C6-B84B-EC53970C8E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Chapter 6 – Changes Over Time</a:t>
            </a:r>
            <a:endParaRPr lang="en-US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14850" indent="-411163" algn="l">
              <a:buFont typeface="+mj-lt"/>
              <a:buAutoNum type="arabicPeriod"/>
            </a:pPr>
            <a:r>
              <a:rPr lang="en-US" dirty="0" smtClean="0"/>
              <a:t>Darwin’s Theory</a:t>
            </a:r>
          </a:p>
          <a:p>
            <a:pPr marL="4514850" indent="-411163" algn="l">
              <a:buFont typeface="+mj-lt"/>
              <a:buAutoNum type="arabicPeriod"/>
            </a:pPr>
            <a:r>
              <a:rPr lang="en-US" dirty="0" smtClean="0"/>
              <a:t>Evidence  of Evolution</a:t>
            </a:r>
          </a:p>
          <a:p>
            <a:pPr marL="4514850" indent="-411163" algn="l">
              <a:buFont typeface="+mj-lt"/>
              <a:buAutoNum type="arabicPeriod"/>
            </a:pPr>
            <a:r>
              <a:rPr lang="en-US" dirty="0" smtClean="0"/>
              <a:t>The Fossil Record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Determining a Fossil’s Age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are TWO methods used to date fossils:</a:t>
            </a:r>
          </a:p>
          <a:p>
            <a:pPr lvl="1" algn="just"/>
            <a:r>
              <a:rPr lang="en-US" b="1" dirty="0" smtClean="0">
                <a:solidFill>
                  <a:schemeClr val="tx2"/>
                </a:solidFill>
              </a:rPr>
              <a:t>Relative Dating</a:t>
            </a:r>
          </a:p>
          <a:p>
            <a:pPr lvl="2" algn="just"/>
            <a:r>
              <a:rPr lang="en-US" dirty="0" smtClean="0"/>
              <a:t>Deeper rock layers were formed first, while layers closer to the surface were formed more recently. </a:t>
            </a:r>
          </a:p>
          <a:p>
            <a:pPr lvl="2" algn="just"/>
            <a:r>
              <a:rPr lang="en-US" dirty="0" smtClean="0"/>
              <a:t>Thus fossils found in deeper rock layers are older than those found in shallower layers</a:t>
            </a:r>
          </a:p>
        </p:txBody>
      </p:sp>
      <p:pic>
        <p:nvPicPr>
          <p:cNvPr id="4098" name="Picture 2" descr="http://t0.gstatic.com/images?q=tbn:ANd9GcR1TjuDgcO1wQu2TWAQ451UfGZ5f9n0CM-BavK_9BjtOWBMQ32sfx5DlHwG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267200"/>
            <a:ext cx="3886200" cy="259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05600" y="50292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The Grand Canyon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Determining a Fossil’s Age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are TWO methods used to date fossils:</a:t>
            </a:r>
          </a:p>
          <a:p>
            <a:pPr lvl="1" algn="just"/>
            <a:r>
              <a:rPr lang="en-US" b="1" dirty="0" smtClean="0">
                <a:solidFill>
                  <a:schemeClr val="tx2"/>
                </a:solidFill>
              </a:rPr>
              <a:t>Radioactive Dating</a:t>
            </a:r>
          </a:p>
          <a:p>
            <a:pPr lvl="2" algn="just"/>
            <a:r>
              <a:rPr lang="en-US" dirty="0" smtClean="0"/>
              <a:t>If fossils are found near rocks containing </a:t>
            </a:r>
            <a:r>
              <a:rPr lang="en-US" b="1" dirty="0" smtClean="0"/>
              <a:t>radioactive elements</a:t>
            </a:r>
            <a:r>
              <a:rPr lang="en-US" dirty="0" smtClean="0"/>
              <a:t>, scientists can use the predictable way these unstable elements decay to determine the age of the rocks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What Do Fossils Reveal?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chemeClr val="tx2"/>
                </a:solidFill>
              </a:rPr>
              <a:t>Extinct Organisms</a:t>
            </a:r>
          </a:p>
          <a:p>
            <a:pPr lvl="1" algn="just"/>
            <a:r>
              <a:rPr lang="en-US" dirty="0" smtClean="0"/>
              <a:t>Almost everything learned about extinct species has been learned by studying fossils</a:t>
            </a:r>
          </a:p>
          <a:p>
            <a:pPr algn="just"/>
            <a:r>
              <a:rPr lang="en-US" b="1" dirty="0" smtClean="0">
                <a:solidFill>
                  <a:schemeClr val="tx2"/>
                </a:solidFill>
              </a:rPr>
              <a:t>The Geologic Time Scale</a:t>
            </a:r>
          </a:p>
          <a:p>
            <a:pPr lvl="1" algn="just"/>
            <a:r>
              <a:rPr lang="en-US" dirty="0" smtClean="0"/>
              <a:t>Like a “calendar” of life on Earth for the past 4.6 billion years</a:t>
            </a:r>
          </a:p>
          <a:p>
            <a:pPr lvl="1" algn="just"/>
            <a:r>
              <a:rPr lang="en-US" dirty="0" smtClean="0"/>
              <a:t>Based upon fossil record, relative, and radioactive dating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7th Grade Science\04 - evolution\presentations\images\geologic time scale 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90578"/>
            <a:ext cx="3985260" cy="67674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1752600"/>
            <a:ext cx="312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Geologic Time Scale</a:t>
            </a:r>
          </a:p>
          <a:p>
            <a:endParaRPr lang="en-US" sz="2400" dirty="0" smtClean="0"/>
          </a:p>
          <a:p>
            <a:r>
              <a:rPr lang="en-US" sz="2400" dirty="0" smtClean="0"/>
              <a:t>-Eons</a:t>
            </a:r>
          </a:p>
          <a:p>
            <a:r>
              <a:rPr lang="en-US" sz="2400" dirty="0" smtClean="0"/>
              <a:t>    -Eras</a:t>
            </a:r>
          </a:p>
          <a:p>
            <a:r>
              <a:rPr lang="en-US" sz="2400" dirty="0" smtClean="0"/>
              <a:t>        -Periods</a:t>
            </a:r>
          </a:p>
          <a:p>
            <a:r>
              <a:rPr lang="en-US" sz="2400" dirty="0" smtClean="0"/>
              <a:t>            -Epochs</a:t>
            </a:r>
          </a:p>
          <a:p>
            <a:r>
              <a:rPr lang="en-US" sz="2400" dirty="0" smtClean="0"/>
              <a:t>                -Ages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7th Grade Science\04 - evolution\presentations\images\geologic time scal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"/>
            <a:ext cx="6718766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Unanswered Questions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are TWO main unanswered questions left by the fossil record:</a:t>
            </a:r>
          </a:p>
          <a:p>
            <a:pPr lvl="1" algn="just"/>
            <a:r>
              <a:rPr lang="en-US" i="1" dirty="0" smtClean="0">
                <a:solidFill>
                  <a:schemeClr val="tx2"/>
                </a:solidFill>
              </a:rPr>
              <a:t>What caused mass extinctions?</a:t>
            </a:r>
          </a:p>
          <a:p>
            <a:pPr lvl="1" algn="just"/>
            <a:r>
              <a:rPr lang="en-US" i="1" dirty="0" smtClean="0">
                <a:solidFill>
                  <a:schemeClr val="tx2"/>
                </a:solidFill>
              </a:rPr>
              <a:t>What is the rate at which evolution occurs?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Unanswered Questions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chemeClr val="tx2"/>
                </a:solidFill>
              </a:rPr>
              <a:t>Mass Extinctions</a:t>
            </a:r>
          </a:p>
          <a:p>
            <a:pPr lvl="1" algn="just"/>
            <a:r>
              <a:rPr lang="en-US" b="1" u="sng" dirty="0" smtClean="0"/>
              <a:t>Def</a:t>
            </a:r>
            <a:r>
              <a:rPr lang="en-US" dirty="0" smtClean="0"/>
              <a:t>:  Many species become extinct at the same time</a:t>
            </a:r>
          </a:p>
          <a:p>
            <a:pPr lvl="1" algn="just"/>
            <a:r>
              <a:rPr lang="en-US" dirty="0" smtClean="0"/>
              <a:t>There have been a number of mass extinctions over the course of Earth’s history</a:t>
            </a:r>
          </a:p>
          <a:p>
            <a:pPr lvl="1" algn="just"/>
            <a:r>
              <a:rPr lang="en-US" dirty="0" smtClean="0"/>
              <a:t>Scientists are unsure about the causes of these events, BUT,  were most likely brought about by sudden environmental changes</a:t>
            </a:r>
          </a:p>
          <a:p>
            <a:pPr lvl="1" algn="just"/>
            <a:r>
              <a:rPr lang="en-US" dirty="0" smtClean="0"/>
              <a:t>Could’ve been caused by: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</a:rPr>
              <a:t>Large asteroid impact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</a:rPr>
              <a:t>Massive volcanic eruption(s)</a:t>
            </a:r>
            <a:endParaRPr lang="en-US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Unanswered Questions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US" b="1" dirty="0" smtClean="0">
              <a:solidFill>
                <a:schemeClr val="tx2"/>
              </a:solidFill>
            </a:endParaRPr>
          </a:p>
        </p:txBody>
      </p:sp>
      <p:pic>
        <p:nvPicPr>
          <p:cNvPr id="1026" name="Picture 2" descr="Meteor Crater Arizo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5105400" cy="2427290"/>
          </a:xfrm>
          <a:prstGeom prst="rect">
            <a:avLst/>
          </a:prstGeom>
          <a:noFill/>
        </p:spPr>
      </p:pic>
      <p:pic>
        <p:nvPicPr>
          <p:cNvPr id="1028" name="Picture 4" descr="http://5601-newswatch.voxcdn.com/files/2010/03/K-T-phot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4158" y="3733800"/>
            <a:ext cx="4510768" cy="2971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10200" y="2286000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Meteor crater, AZ:</a:t>
            </a:r>
          </a:p>
          <a:p>
            <a:r>
              <a:rPr lang="en-US" sz="2200" i="1" dirty="0" smtClean="0"/>
              <a:t>Formed from asteroid impact approx. 50,000 years ago</a:t>
            </a:r>
            <a:endParaRPr lang="en-US" sz="2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8006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“K-T boundary”:  </a:t>
            </a:r>
            <a:r>
              <a:rPr lang="en-US" sz="2200" i="1" dirty="0" smtClean="0"/>
              <a:t>rock layer found all over Earth.  Evidence of massive asteroid impact</a:t>
            </a:r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Unanswered Questions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chemeClr val="tx2"/>
                </a:solidFill>
              </a:rPr>
              <a:t>Gradualism</a:t>
            </a:r>
          </a:p>
          <a:p>
            <a:pPr lvl="1" algn="just"/>
            <a:r>
              <a:rPr lang="en-US" dirty="0" smtClean="0"/>
              <a:t>Theory that states evolution occurs slow but steady</a:t>
            </a:r>
          </a:p>
          <a:p>
            <a:pPr lvl="1" algn="just"/>
            <a:r>
              <a:rPr lang="en-US" dirty="0" smtClean="0"/>
              <a:t>Problems with gradualism:</a:t>
            </a:r>
          </a:p>
          <a:p>
            <a:pPr lvl="2" algn="just"/>
            <a:r>
              <a:rPr lang="en-US" i="1" dirty="0" smtClean="0"/>
              <a:t>Fossil record does not include intermediate forms between an organism and its descendants</a:t>
            </a:r>
          </a:p>
          <a:p>
            <a:pPr lvl="2" algn="just"/>
            <a:r>
              <a:rPr lang="en-US" i="1" dirty="0" smtClean="0"/>
              <a:t>Some fossils show long periods with little to no change, and then suddenly, noticeably different fossils appear</a:t>
            </a:r>
            <a:endParaRPr lang="en-US" i="1" dirty="0" smtClean="0"/>
          </a:p>
          <a:p>
            <a:pPr algn="just"/>
            <a:r>
              <a:rPr lang="en-US" b="1" dirty="0" smtClean="0">
                <a:solidFill>
                  <a:schemeClr val="tx2"/>
                </a:solidFill>
              </a:rPr>
              <a:t>Punctuated </a:t>
            </a:r>
            <a:r>
              <a:rPr lang="en-US" b="1" dirty="0" err="1" smtClean="0">
                <a:solidFill>
                  <a:schemeClr val="tx2"/>
                </a:solidFill>
              </a:rPr>
              <a:t>Equilibria</a:t>
            </a:r>
            <a:endParaRPr lang="en-US" b="1" dirty="0" smtClean="0">
              <a:solidFill>
                <a:schemeClr val="tx2"/>
              </a:solidFill>
            </a:endParaRPr>
          </a:p>
          <a:p>
            <a:pPr lvl="1" algn="just"/>
            <a:r>
              <a:rPr lang="en-US" dirty="0" smtClean="0"/>
              <a:t>Theory states that some species will evolve rapidly over short time intervals.  Those periods of rapid change are separated by long periods of little to no change.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Fossil Record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1721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How Do Fossil’s Form?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Determining a Fossil’s Age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What Do Fossil’s Reveal?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Unanswered Questions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Do Fossils Form?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formation of </a:t>
            </a:r>
            <a:r>
              <a:rPr lang="en-US" b="1" dirty="0" smtClean="0"/>
              <a:t>fossils</a:t>
            </a:r>
            <a:r>
              <a:rPr lang="en-US" dirty="0" smtClean="0"/>
              <a:t> is rare, </a:t>
            </a:r>
            <a:r>
              <a:rPr lang="en-US" i="1" dirty="0" smtClean="0"/>
              <a:t>and when they do</a:t>
            </a:r>
            <a:r>
              <a:rPr lang="en-US" dirty="0" smtClean="0"/>
              <a:t>, it is almost always just the hard parts that form fossils (</a:t>
            </a:r>
            <a:r>
              <a:rPr lang="en-US" i="1" dirty="0" smtClean="0"/>
              <a:t>e.g.  Bones and shells</a:t>
            </a:r>
            <a:r>
              <a:rPr lang="en-US" dirty="0" smtClean="0"/>
              <a:t>).  Most fossils from when organisms that die become buried in </a:t>
            </a:r>
            <a:r>
              <a:rPr lang="en-US" b="1" dirty="0" smtClean="0"/>
              <a:t>sediments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>
                <a:solidFill>
                  <a:schemeClr val="tx2"/>
                </a:solidFill>
              </a:rPr>
              <a:t>Petrified Fossils</a:t>
            </a:r>
          </a:p>
          <a:p>
            <a:pPr lvl="1" algn="just"/>
            <a:r>
              <a:rPr lang="en-US" dirty="0" smtClean="0"/>
              <a:t>minerals dissolved in water can soak into the remains gradually changing them into rock</a:t>
            </a:r>
          </a:p>
          <a:p>
            <a:pPr lvl="2" algn="just"/>
            <a:r>
              <a:rPr lang="en-US" b="1" i="1" u="sng" dirty="0" smtClean="0">
                <a:solidFill>
                  <a:srgbClr val="C00000"/>
                </a:solidFill>
              </a:rPr>
              <a:t>Ex</a:t>
            </a:r>
            <a:r>
              <a:rPr lang="en-US" i="1" dirty="0" smtClean="0">
                <a:solidFill>
                  <a:srgbClr val="C00000"/>
                </a:solidFill>
              </a:rPr>
              <a:t>: petrified forest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Do Fossils Form?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5200" y="6096000"/>
            <a:ext cx="4401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http://www.petrifiedforest.org/index.html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5715000"/>
            <a:ext cx="498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Website for the Petrified Forest in Calistoga, CA</a:t>
            </a:r>
            <a:endParaRPr lang="en-US" dirty="0"/>
          </a:p>
        </p:txBody>
      </p:sp>
      <p:pic>
        <p:nvPicPr>
          <p:cNvPr id="1026" name="Picture 2" descr="Petrified Fo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514600"/>
            <a:ext cx="3657600" cy="242316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5029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Petrified Forest National Park, Petrified Forest, AZ</a:t>
            </a:r>
            <a:endParaRPr lang="en-US" dirty="0"/>
          </a:p>
        </p:txBody>
      </p:sp>
      <p:pic>
        <p:nvPicPr>
          <p:cNvPr id="1028" name="Picture 4" descr="Badlands and petrified woo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514600"/>
            <a:ext cx="5006975" cy="2403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Do Fossils Form?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tx2"/>
                </a:solidFill>
              </a:rPr>
              <a:t>Molds and Casts</a:t>
            </a:r>
          </a:p>
          <a:p>
            <a:pPr lvl="1" algn="just"/>
            <a:r>
              <a:rPr lang="en-US" dirty="0" smtClean="0"/>
              <a:t>When some organisms die and become buried in sediments,  their shells or bones eventually dissolve leaving an empty space behind, called a </a:t>
            </a:r>
            <a:r>
              <a:rPr lang="en-US" b="1" dirty="0" smtClean="0"/>
              <a:t>mold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If a mold becomes filled with hardened minerals, it forms a </a:t>
            </a:r>
            <a:r>
              <a:rPr lang="en-US" b="1" dirty="0" smtClean="0"/>
              <a:t>cast</a:t>
            </a:r>
            <a:r>
              <a:rPr lang="en-US" dirty="0" smtClean="0"/>
              <a:t>.  A cast is a copy of the shape of the organism that made the mold.</a:t>
            </a:r>
          </a:p>
          <a:p>
            <a:pPr algn="just"/>
            <a:r>
              <a:rPr lang="en-US" b="1" dirty="0" smtClean="0">
                <a:solidFill>
                  <a:schemeClr val="tx2"/>
                </a:solidFill>
              </a:rPr>
              <a:t>Preserved Remains</a:t>
            </a:r>
          </a:p>
          <a:p>
            <a:pPr lvl="1" algn="just"/>
            <a:r>
              <a:rPr lang="en-US" dirty="0" smtClean="0"/>
              <a:t>Some environments are better at preserving the actual parts of the organism.  For example, entire wooly mammoths have been found preserved in ice.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Do Fossils Form?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www.answersincreation.org/curriculum/history/Cast_Aviculopecten_subcardiformis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67000"/>
            <a:ext cx="3733800" cy="3724512"/>
          </a:xfrm>
          <a:prstGeom prst="rect">
            <a:avLst/>
          </a:prstGeom>
          <a:noFill/>
        </p:spPr>
      </p:pic>
      <p:pic>
        <p:nvPicPr>
          <p:cNvPr id="1028" name="Picture 4" descr="http://3.bp.blogspot.com/-1uPzxS2BVA4/TbiP8DxgLoI/AAAAAAAAABc/Erab06ZjHOk/s1600/cast+foss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895600"/>
            <a:ext cx="4492752" cy="3352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24200" y="18288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Molds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Do Fossils Form?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18288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Casts</a:t>
            </a:r>
            <a:endParaRPr lang="en-US" sz="4000" dirty="0"/>
          </a:p>
        </p:txBody>
      </p:sp>
      <p:pic>
        <p:nvPicPr>
          <p:cNvPr id="21506" name="Picture 2" descr="http://petrifiedwoodmuseum.org/Images/CastMold56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19400"/>
            <a:ext cx="4491789" cy="3200400"/>
          </a:xfrm>
          <a:prstGeom prst="rect">
            <a:avLst/>
          </a:prstGeom>
          <a:noFill/>
        </p:spPr>
      </p:pic>
      <p:pic>
        <p:nvPicPr>
          <p:cNvPr id="21508" name="Picture 4" descr="http://t3.gstatic.com/images?q=tbn:ANd9GcQRhLATuM1x0j4cBtn1_B-TrGbqiKQL3uNV6cvX0bXL7mx3MnBw12gzgeR-7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438400"/>
            <a:ext cx="3750468" cy="1905001"/>
          </a:xfrm>
          <a:prstGeom prst="rect">
            <a:avLst/>
          </a:prstGeom>
          <a:noFill/>
        </p:spPr>
      </p:pic>
      <p:pic>
        <p:nvPicPr>
          <p:cNvPr id="21510" name="Picture 6" descr="http://4.bp.blogspot.com/_1f8qaegCiyU/SzYUF7S8nuI/AAAAAAAABUI/2iDMu4YSH0E/s400/Stenophleb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4196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Do Fossils Form?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8288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Preserved Remains</a:t>
            </a:r>
            <a:endParaRPr lang="en-US" sz="4000" dirty="0"/>
          </a:p>
        </p:txBody>
      </p:sp>
      <p:pic>
        <p:nvPicPr>
          <p:cNvPr id="22530" name="Picture 2" descr="http://t3.gstatic.com/images?q=tbn:ANd9GcSuGYy_rF_3_K2GrRRYgNB8-c1uq3l2pZ01y6Qq-N1pVxkd7D2ClYmWl9md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76600"/>
            <a:ext cx="3921209" cy="2667000"/>
          </a:xfrm>
          <a:prstGeom prst="rect">
            <a:avLst/>
          </a:prstGeom>
          <a:noFill/>
        </p:spPr>
      </p:pic>
      <p:pic>
        <p:nvPicPr>
          <p:cNvPr id="22532" name="Picture 4" descr="http://animal.discovery.com/tv/a-list/creature-countdowns/extinct/images/wooly-mammo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971800"/>
            <a:ext cx="4267200" cy="3322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Do Fossils Form?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tx2"/>
                </a:solidFill>
              </a:rPr>
              <a:t>Preserved Remains</a:t>
            </a:r>
          </a:p>
          <a:p>
            <a:pPr lvl="1" algn="just"/>
            <a:r>
              <a:rPr lang="en-US" dirty="0" smtClean="0"/>
              <a:t>Polar environments - freezing</a:t>
            </a:r>
          </a:p>
          <a:p>
            <a:pPr lvl="1" algn="just"/>
            <a:r>
              <a:rPr lang="en-US" dirty="0" smtClean="0"/>
              <a:t>Arid environments – mummification</a:t>
            </a:r>
          </a:p>
          <a:p>
            <a:pPr lvl="1" algn="just"/>
            <a:r>
              <a:rPr lang="en-US" dirty="0" smtClean="0"/>
              <a:t>Tar pits – La Brea, CA</a:t>
            </a:r>
          </a:p>
          <a:p>
            <a:pPr lvl="1" algn="just"/>
            <a:r>
              <a:rPr lang="en-US" dirty="0" smtClean="0"/>
              <a:t>Peat bogs – northern Europe</a:t>
            </a:r>
          </a:p>
          <a:p>
            <a:pPr lvl="1" algn="just"/>
            <a:r>
              <a:rPr lang="en-US" dirty="0" smtClean="0"/>
              <a:t>Amber – petrified tree sap (“Jurassic Park”)</a:t>
            </a:r>
            <a:endParaRPr lang="en-US" dirty="0"/>
          </a:p>
        </p:txBody>
      </p:sp>
      <p:pic>
        <p:nvPicPr>
          <p:cNvPr id="24578" name="Picture 2" descr="http://t3.gstatic.com/images?q=tbn:ANd9GcSJyMEsSOtw0A7Pr2niaFIOYceZfOWTonFGEk3eIk4Tm20D5pGXuQkYGU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691743"/>
            <a:ext cx="2895600" cy="206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</TotalTime>
  <Words>632</Words>
  <Application>Microsoft Office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Chapter 6 – Changes Over Time</vt:lpstr>
      <vt:lpstr>The Fossil Record</vt:lpstr>
      <vt:lpstr>How Do Fossils Form?</vt:lpstr>
      <vt:lpstr>How Do Fossils Form?</vt:lpstr>
      <vt:lpstr>How Do Fossils Form?</vt:lpstr>
      <vt:lpstr>How Do Fossils Form?</vt:lpstr>
      <vt:lpstr>How Do Fossils Form?</vt:lpstr>
      <vt:lpstr>How Do Fossils Form?</vt:lpstr>
      <vt:lpstr>How Do Fossils Form?</vt:lpstr>
      <vt:lpstr>Determining a Fossil’s Age</vt:lpstr>
      <vt:lpstr>Determining a Fossil’s Age</vt:lpstr>
      <vt:lpstr>What Do Fossils Reveal?</vt:lpstr>
      <vt:lpstr>Slide 13</vt:lpstr>
      <vt:lpstr>Slide 14</vt:lpstr>
      <vt:lpstr>Unanswered Questions</vt:lpstr>
      <vt:lpstr>Unanswered Questions</vt:lpstr>
      <vt:lpstr>Unanswered Questions</vt:lpstr>
      <vt:lpstr>Unanswered Questions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– Changes Over Time</dc:title>
  <dc:creator>Administrator</dc:creator>
  <cp:lastModifiedBy>temp</cp:lastModifiedBy>
  <cp:revision>80</cp:revision>
  <dcterms:created xsi:type="dcterms:W3CDTF">2012-03-01T13:11:15Z</dcterms:created>
  <dcterms:modified xsi:type="dcterms:W3CDTF">2012-03-26T18:01:50Z</dcterms:modified>
</cp:coreProperties>
</file>