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88" r:id="rId21"/>
    <p:sldId id="296" r:id="rId22"/>
    <p:sldId id="289" r:id="rId23"/>
    <p:sldId id="297"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12206995-145A-4B99-8CF6-6B45C9F2BD41}" type="datetimeFigureOut">
              <a:rPr lang="en-US"/>
              <a:pPr>
                <a:defRPr/>
              </a:pPr>
              <a:t>4/18/2012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EA2F5E3D-9052-4293-9BBC-ED5FC9811A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4CEABC-925A-48E5-9A8E-10D2A92908F1}" type="datetimeFigureOut">
              <a:rPr lang="en-US"/>
              <a:pPr>
                <a:defRPr/>
              </a:pPr>
              <a:t>4/18/2012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F85977C-B4F5-4923-B62B-57E8D42094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A564D35-A5C1-47FA-A241-A41EC5A844F0}" type="datetimeFigureOut">
              <a:rPr lang="en-US"/>
              <a:pPr>
                <a:defRPr/>
              </a:pPr>
              <a:t>4/18/2012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0C39DF-11EF-4E29-A6DF-AD99F08BD8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744F2F3-9AF7-4A8B-89BF-256DBC77D527}" type="datetimeFigureOut">
              <a:rPr lang="en-US"/>
              <a:pPr>
                <a:defRPr/>
              </a:pPr>
              <a:t>4/18/2012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04F666-87AD-4F47-8ED6-67ED086D25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5571AE2-541A-4B14-922C-2DD13B714780}" type="datetimeFigureOut">
              <a:rPr lang="en-US"/>
              <a:pPr>
                <a:defRPr/>
              </a:pPr>
              <a:t>4/18/2012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E222FE19-6B16-4C6A-8BF3-34FA6536BE2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18DE13F-E29D-47E6-984D-21B0245E47D2}" type="datetimeFigureOut">
              <a:rPr lang="en-US"/>
              <a:pPr>
                <a:defRPr/>
              </a:pPr>
              <a:t>4/18/2012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1DE6C77-DE39-4026-9C3D-EDA0FA9CB1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C3CB831-7FB6-4A95-9CE8-BF85C0246A56}" type="datetimeFigureOut">
              <a:rPr lang="en-US"/>
              <a:pPr>
                <a:defRPr/>
              </a:pPr>
              <a:t>4/18/2012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B02EF8C-93A4-484F-954A-6B96818CC9E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39FB6B5-3461-4B76-A13D-9029293FDA7E}" type="datetimeFigureOut">
              <a:rPr lang="en-US"/>
              <a:pPr>
                <a:defRPr/>
              </a:pPr>
              <a:t>4/18/2012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9353328-ADDD-432A-ADE1-9DE1CEC04E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DB4BB0-1D5C-49B6-9F4A-98F83B344E79}" type="datetimeFigureOut">
              <a:rPr lang="en-US"/>
              <a:pPr>
                <a:defRPr/>
              </a:pPr>
              <a:t>4/18/2012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9D8E063-0B15-45CC-8255-50F114316C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7EBB9AE-8B73-451A-A7FD-D2A5DFC4024F}" type="datetimeFigureOut">
              <a:rPr lang="en-US"/>
              <a:pPr>
                <a:defRPr/>
              </a:pPr>
              <a:t>4/18/2012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993863F-5276-49E7-A405-A38B4CA5FE9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59B58E96-8891-40A5-A1E6-3569CE62B9F2}" type="datetimeFigureOut">
              <a:rPr lang="en-US"/>
              <a:pPr>
                <a:defRPr/>
              </a:pPr>
              <a:t>4/18/2012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18098D6-8C3D-45E9-8074-B0769D2AB8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B7845691-E515-44B0-8A61-662601D449B3}" type="datetimeFigureOut">
              <a:rPr lang="en-US"/>
              <a:pPr>
                <a:defRPr/>
              </a:pPr>
              <a:t>4/18/2012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2C1C0ED9-92D5-425C-A40A-1156FE1F30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8" r:id="rId3"/>
    <p:sldLayoutId id="2147483709" r:id="rId4"/>
    <p:sldLayoutId id="2147483710" r:id="rId5"/>
    <p:sldLayoutId id="2147483711" r:id="rId6"/>
    <p:sldLayoutId id="2147483704" r:id="rId7"/>
    <p:sldLayoutId id="2147483712" r:id="rId8"/>
    <p:sldLayoutId id="2147483713" r:id="rId9"/>
    <p:sldLayoutId id="2147483705" r:id="rId10"/>
    <p:sldLayoutId id="214748370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6096000" cy="1829761"/>
          </a:xfrm>
        </p:spPr>
        <p:txBody>
          <a:bodyPr/>
          <a:lstStyle/>
          <a:p>
            <a:pPr fontAlgn="auto">
              <a:spcAft>
                <a:spcPts val="0"/>
              </a:spcAft>
              <a:defRPr/>
            </a:pPr>
            <a:r>
              <a:rPr lang="en-US" dirty="0" smtClean="0"/>
              <a:t>Chapter 8:  Plants</a:t>
            </a:r>
            <a:endParaRPr lang="en-US" dirty="0"/>
          </a:p>
        </p:txBody>
      </p:sp>
      <p:sp>
        <p:nvSpPr>
          <p:cNvPr id="9219" name="Subtitle 2"/>
          <p:cNvSpPr>
            <a:spLocks noGrp="1"/>
          </p:cNvSpPr>
          <p:nvPr>
            <p:ph type="subTitle" idx="1"/>
          </p:nvPr>
        </p:nvSpPr>
        <p:spPr>
          <a:xfrm>
            <a:off x="3048000" y="2514600"/>
            <a:ext cx="5410200" cy="2057400"/>
          </a:xfrm>
          <a:solidFill>
            <a:schemeClr val="bg1"/>
          </a:solidFill>
        </p:spPr>
        <p:txBody>
          <a:bodyPr/>
          <a:lstStyle/>
          <a:p>
            <a:pPr marR="0" algn="l">
              <a:buFont typeface="Arial" charset="0"/>
              <a:buChar char="•"/>
            </a:pPr>
            <a:r>
              <a:rPr lang="en-US" smtClean="0">
                <a:solidFill>
                  <a:srgbClr val="00B050"/>
                </a:solidFill>
              </a:rPr>
              <a:t>The Plant Kingdom</a:t>
            </a:r>
          </a:p>
          <a:p>
            <a:pPr marR="0" algn="l">
              <a:buFont typeface="Arial" charset="0"/>
              <a:buChar char="•"/>
            </a:pPr>
            <a:r>
              <a:rPr lang="en-US" smtClean="0">
                <a:solidFill>
                  <a:srgbClr val="00B050"/>
                </a:solidFill>
              </a:rPr>
              <a:t>Seedless and Seed Plants</a:t>
            </a:r>
          </a:p>
          <a:p>
            <a:pPr marR="0" algn="l">
              <a:buFont typeface="Arial" charset="0"/>
              <a:buChar char="•"/>
            </a:pPr>
            <a:r>
              <a:rPr lang="en-US" smtClean="0">
                <a:solidFill>
                  <a:srgbClr val="00B050"/>
                </a:solidFill>
              </a:rPr>
              <a:t>Plant Responses and Growth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481138"/>
            <a:ext cx="8305800" cy="4386262"/>
          </a:xfrm>
        </p:spPr>
        <p:txBody>
          <a:bodyPr/>
          <a:lstStyle/>
          <a:p>
            <a:r>
              <a:rPr lang="en-US" sz="2400" dirty="0" smtClean="0"/>
              <a:t>A plants life cycle includes two different stages, the sporophyte stage and the gametophyte stage.</a:t>
            </a:r>
          </a:p>
          <a:p>
            <a:r>
              <a:rPr lang="en-US" sz="2400" dirty="0" smtClean="0"/>
              <a:t>In the </a:t>
            </a:r>
            <a:r>
              <a:rPr lang="en-US" sz="2400" b="1" i="1" dirty="0" smtClean="0">
                <a:solidFill>
                  <a:srgbClr val="FF0000"/>
                </a:solidFill>
              </a:rPr>
              <a:t>sporophyte stage </a:t>
            </a:r>
            <a:r>
              <a:rPr lang="en-US" sz="2400" dirty="0" smtClean="0"/>
              <a:t>the plant produces spores, tiny cells that can grow into new organisms.</a:t>
            </a:r>
          </a:p>
          <a:p>
            <a:r>
              <a:rPr lang="en-US" sz="2400" dirty="0" smtClean="0"/>
              <a:t>In the </a:t>
            </a:r>
            <a:r>
              <a:rPr lang="en-US" sz="2400" b="1" i="1" dirty="0" smtClean="0">
                <a:solidFill>
                  <a:srgbClr val="FF0000"/>
                </a:solidFill>
              </a:rPr>
              <a:t>gametophyte stage </a:t>
            </a:r>
            <a:r>
              <a:rPr lang="en-US" sz="2400" dirty="0" smtClean="0"/>
              <a:t>the plant produces the sperm and egg cells necessary for reproduction.</a:t>
            </a:r>
          </a:p>
        </p:txBody>
      </p:sp>
      <p:sp>
        <p:nvSpPr>
          <p:cNvPr id="3" name="Title 2"/>
          <p:cNvSpPr>
            <a:spLocks noGrp="1"/>
          </p:cNvSpPr>
          <p:nvPr>
            <p:ph type="title"/>
          </p:nvPr>
        </p:nvSpPr>
        <p:spPr/>
        <p:txBody>
          <a:bodyPr/>
          <a:lstStyle/>
          <a:p>
            <a:pPr fontAlgn="auto">
              <a:spcAft>
                <a:spcPts val="0"/>
              </a:spcAft>
              <a:defRPr/>
            </a:pPr>
            <a:r>
              <a:rPr lang="en-US" sz="4800" dirty="0" smtClean="0"/>
              <a:t>Complex Life Cycles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7"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mtClean="0"/>
              <a:t>Seedless Plants</a:t>
            </a:r>
          </a:p>
          <a:p>
            <a:r>
              <a:rPr lang="en-US" smtClean="0"/>
              <a:t>Seed Plants</a:t>
            </a:r>
          </a:p>
          <a:p>
            <a:r>
              <a:rPr lang="en-US" smtClean="0"/>
              <a:t>How seeds become new plants</a:t>
            </a:r>
          </a:p>
          <a:p>
            <a:r>
              <a:rPr lang="en-US" smtClean="0"/>
              <a:t>Roots, Stems, and Leaves</a:t>
            </a:r>
          </a:p>
        </p:txBody>
      </p:sp>
      <p:sp>
        <p:nvSpPr>
          <p:cNvPr id="3" name="Title 2"/>
          <p:cNvSpPr>
            <a:spLocks noGrp="1"/>
          </p:cNvSpPr>
          <p:nvPr>
            <p:ph type="title"/>
          </p:nvPr>
        </p:nvSpPr>
        <p:spPr/>
        <p:txBody>
          <a:bodyPr/>
          <a:lstStyle/>
          <a:p>
            <a:pPr fontAlgn="auto">
              <a:spcAft>
                <a:spcPts val="0"/>
              </a:spcAft>
              <a:defRPr/>
            </a:pPr>
            <a:r>
              <a:rPr lang="en-US" dirty="0" smtClean="0"/>
              <a:t>Seedless and Seed Plants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r>
              <a:rPr lang="en-US" sz="2400" dirty="0" smtClean="0"/>
              <a:t>Seedless nonvascular plants like mosses, liverworts and hornworts live in watery environments.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 sperm cells from these plants are able to swim to the egg cells of nearby plants. </a:t>
            </a:r>
          </a:p>
        </p:txBody>
      </p:sp>
      <p:sp>
        <p:nvSpPr>
          <p:cNvPr id="3" name="Title 2"/>
          <p:cNvSpPr>
            <a:spLocks noGrp="1"/>
          </p:cNvSpPr>
          <p:nvPr>
            <p:ph type="title"/>
          </p:nvPr>
        </p:nvSpPr>
        <p:spPr/>
        <p:txBody>
          <a:bodyPr/>
          <a:lstStyle/>
          <a:p>
            <a:pPr fontAlgn="auto">
              <a:spcAft>
                <a:spcPts val="0"/>
              </a:spcAft>
              <a:defRPr/>
            </a:pPr>
            <a:r>
              <a:rPr lang="en-US" dirty="0" smtClean="0"/>
              <a:t>Seedless Plants</a:t>
            </a:r>
            <a:endParaRPr lang="en-US" dirty="0"/>
          </a:p>
        </p:txBody>
      </p:sp>
      <p:pic>
        <p:nvPicPr>
          <p:cNvPr id="4" name="Picture 3" descr="Science slide 12.jpg"/>
          <p:cNvPicPr>
            <a:picLocks noChangeAspect="1"/>
          </p:cNvPicPr>
          <p:nvPr/>
        </p:nvPicPr>
        <p:blipFill>
          <a:blip r:embed="rId2" cstate="print"/>
          <a:stretch>
            <a:fillRect/>
          </a:stretch>
        </p:blipFill>
        <p:spPr>
          <a:xfrm>
            <a:off x="2895600" y="2590800"/>
            <a:ext cx="2794000" cy="2108200"/>
          </a:xfrm>
          <a:prstGeom prst="rect">
            <a:avLst/>
          </a:prstGeom>
        </p:spPr>
      </p:pic>
      <p:pic>
        <p:nvPicPr>
          <p:cNvPr id="5" name="Picture 4" descr="science slide 12b.jpg"/>
          <p:cNvPicPr>
            <a:picLocks noChangeAspect="1"/>
          </p:cNvPicPr>
          <p:nvPr/>
        </p:nvPicPr>
        <p:blipFill>
          <a:blip r:embed="rId3" cstate="print"/>
          <a:stretch>
            <a:fillRect/>
          </a:stretch>
        </p:blipFill>
        <p:spPr>
          <a:xfrm>
            <a:off x="5714999" y="2590800"/>
            <a:ext cx="3406291" cy="2057400"/>
          </a:xfrm>
          <a:prstGeom prst="rect">
            <a:avLst/>
          </a:prstGeom>
        </p:spPr>
      </p:pic>
      <p:pic>
        <p:nvPicPr>
          <p:cNvPr id="6" name="Picture 5" descr="science slide 12c.jpg"/>
          <p:cNvPicPr>
            <a:picLocks noChangeAspect="1"/>
          </p:cNvPicPr>
          <p:nvPr/>
        </p:nvPicPr>
        <p:blipFill>
          <a:blip r:embed="rId4" cstate="print"/>
          <a:stretch>
            <a:fillRect/>
          </a:stretch>
        </p:blipFill>
        <p:spPr>
          <a:xfrm>
            <a:off x="381000" y="2590800"/>
            <a:ext cx="2514600" cy="1819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82">
                                            <p:txEl>
                                              <p:pRg st="8" end="8"/>
                                            </p:txEl>
                                          </p:spTgt>
                                        </p:tgtEl>
                                        <p:attrNameLst>
                                          <p:attrName>style.visibility</p:attrName>
                                        </p:attrNameLst>
                                      </p:cBhvr>
                                      <p:to>
                                        <p:strVal val="visible"/>
                                      </p:to>
                                    </p:set>
                                    <p:anim calcmode="lin" valueType="num">
                                      <p:cBhvr additive="base">
                                        <p:cTn id="27" dur="500" fill="hold"/>
                                        <p:tgtEl>
                                          <p:spTgt spid="2048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2"/>
          </a:xfrm>
        </p:spPr>
        <p:txBody>
          <a:bodyPr>
            <a:normAutofit fontScale="92500" lnSpcReduction="20000"/>
          </a:bodyPr>
          <a:lstStyle/>
          <a:p>
            <a:pPr marL="365760" indent="-256032" fontAlgn="auto">
              <a:spcAft>
                <a:spcPts val="0"/>
              </a:spcAft>
              <a:buFont typeface="Wingdings 3"/>
              <a:buChar char=""/>
              <a:defRPr/>
            </a:pPr>
            <a:r>
              <a:rPr lang="en-US" sz="2600" dirty="0" smtClean="0"/>
              <a:t>Seedless vascular plants like ferns, horsetails and club mosses, produce spores.</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r>
              <a:rPr lang="en-US" sz="2600" dirty="0" smtClean="0"/>
              <a:t>These spores develop into gametophytes. The gametophytes then create and release the eggs and sperm. </a:t>
            </a:r>
            <a:endParaRPr lang="en-US" sz="2600" dirty="0"/>
          </a:p>
        </p:txBody>
      </p:sp>
      <p:sp>
        <p:nvSpPr>
          <p:cNvPr id="3" name="Title 2"/>
          <p:cNvSpPr>
            <a:spLocks noGrp="1"/>
          </p:cNvSpPr>
          <p:nvPr>
            <p:ph type="title"/>
          </p:nvPr>
        </p:nvSpPr>
        <p:spPr/>
        <p:txBody>
          <a:bodyPr/>
          <a:lstStyle/>
          <a:p>
            <a:pPr fontAlgn="auto">
              <a:spcAft>
                <a:spcPts val="0"/>
              </a:spcAft>
              <a:defRPr/>
            </a:pPr>
            <a:r>
              <a:rPr lang="en-US" dirty="0" smtClean="0"/>
              <a:t>Seedless Plants</a:t>
            </a:r>
            <a:endParaRPr lang="en-US" dirty="0"/>
          </a:p>
        </p:txBody>
      </p:sp>
      <p:pic>
        <p:nvPicPr>
          <p:cNvPr id="4" name="Picture 3" descr="slide 13b.jpg"/>
          <p:cNvPicPr>
            <a:picLocks noChangeAspect="1"/>
          </p:cNvPicPr>
          <p:nvPr/>
        </p:nvPicPr>
        <p:blipFill>
          <a:blip r:embed="rId2" cstate="print"/>
          <a:stretch>
            <a:fillRect/>
          </a:stretch>
        </p:blipFill>
        <p:spPr>
          <a:xfrm>
            <a:off x="533400" y="2362200"/>
            <a:ext cx="2466975" cy="1847850"/>
          </a:xfrm>
          <a:prstGeom prst="rect">
            <a:avLst/>
          </a:prstGeom>
        </p:spPr>
      </p:pic>
      <p:pic>
        <p:nvPicPr>
          <p:cNvPr id="5" name="Picture 4" descr="slide 13a.jpg"/>
          <p:cNvPicPr>
            <a:picLocks noChangeAspect="1"/>
          </p:cNvPicPr>
          <p:nvPr/>
        </p:nvPicPr>
        <p:blipFill>
          <a:blip r:embed="rId3" cstate="print"/>
          <a:stretch>
            <a:fillRect/>
          </a:stretch>
        </p:blipFill>
        <p:spPr>
          <a:xfrm>
            <a:off x="3048000" y="2362200"/>
            <a:ext cx="2336800" cy="1981200"/>
          </a:xfrm>
          <a:prstGeom prst="rect">
            <a:avLst/>
          </a:prstGeom>
        </p:spPr>
      </p:pic>
      <p:pic>
        <p:nvPicPr>
          <p:cNvPr id="6" name="Picture 5" descr="slide 13c.jpg"/>
          <p:cNvPicPr>
            <a:picLocks noChangeAspect="1"/>
          </p:cNvPicPr>
          <p:nvPr/>
        </p:nvPicPr>
        <p:blipFill>
          <a:blip r:embed="rId4" cstate="print"/>
          <a:stretch>
            <a:fillRect/>
          </a:stretch>
        </p:blipFill>
        <p:spPr>
          <a:xfrm>
            <a:off x="5486400" y="2362200"/>
            <a:ext cx="3054350" cy="203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checkerboard(across)">
                                      <p:cBhvr>
                                        <p:cTn id="2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r>
              <a:rPr lang="en-US" sz="2400" dirty="0" smtClean="0"/>
              <a:t>Seed plants all have vascular tissues and use pollen and seeds to reproduce.</a:t>
            </a:r>
          </a:p>
          <a:p>
            <a:r>
              <a:rPr lang="en-US" sz="2400" b="1" i="1" dirty="0" smtClean="0">
                <a:solidFill>
                  <a:srgbClr val="FF0000"/>
                </a:solidFill>
              </a:rPr>
              <a:t>Pollen</a:t>
            </a:r>
            <a:r>
              <a:rPr lang="en-US" sz="2400" dirty="0" smtClean="0"/>
              <a:t> are tiny structures that contain the plants sperm cells.</a:t>
            </a:r>
          </a:p>
          <a:p>
            <a:r>
              <a:rPr lang="en-US" sz="2400" dirty="0" smtClean="0"/>
              <a:t>Pollen is carried to the </a:t>
            </a:r>
          </a:p>
          <a:p>
            <a:pPr>
              <a:buNone/>
            </a:pPr>
            <a:r>
              <a:rPr lang="en-US" sz="2400" dirty="0" smtClean="0"/>
              <a:t>eggs of other plants by </a:t>
            </a:r>
          </a:p>
          <a:p>
            <a:pPr>
              <a:buNone/>
            </a:pPr>
            <a:r>
              <a:rPr lang="en-US" sz="2400" dirty="0" smtClean="0"/>
              <a:t>the wind or other </a:t>
            </a:r>
          </a:p>
          <a:p>
            <a:pPr>
              <a:buNone/>
            </a:pPr>
            <a:r>
              <a:rPr lang="en-US" sz="2400" dirty="0" smtClean="0"/>
              <a:t>animals.</a:t>
            </a:r>
          </a:p>
          <a:p>
            <a:endParaRPr lang="en-US" sz="2400" dirty="0" smtClean="0"/>
          </a:p>
        </p:txBody>
      </p:sp>
      <p:sp>
        <p:nvSpPr>
          <p:cNvPr id="3" name="Title 2"/>
          <p:cNvSpPr>
            <a:spLocks noGrp="1"/>
          </p:cNvSpPr>
          <p:nvPr>
            <p:ph type="title"/>
          </p:nvPr>
        </p:nvSpPr>
        <p:spPr/>
        <p:txBody>
          <a:bodyPr/>
          <a:lstStyle/>
          <a:p>
            <a:pPr fontAlgn="auto">
              <a:spcAft>
                <a:spcPts val="0"/>
              </a:spcAft>
              <a:defRPr/>
            </a:pPr>
            <a:r>
              <a:rPr lang="en-US" dirty="0" smtClean="0"/>
              <a:t>Seed Plants</a:t>
            </a:r>
            <a:endParaRPr lang="en-US" dirty="0"/>
          </a:p>
        </p:txBody>
      </p:sp>
      <p:pic>
        <p:nvPicPr>
          <p:cNvPr id="4" name="Picture 3" descr="slide 14.png"/>
          <p:cNvPicPr>
            <a:picLocks noChangeAspect="1"/>
          </p:cNvPicPr>
          <p:nvPr/>
        </p:nvPicPr>
        <p:blipFill>
          <a:blip r:embed="rId2" cstate="print"/>
          <a:stretch>
            <a:fillRect/>
          </a:stretch>
        </p:blipFill>
        <p:spPr>
          <a:xfrm>
            <a:off x="4648200" y="2819400"/>
            <a:ext cx="38100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linds(horizontal)">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 calcmode="lin" valueType="num">
                                      <p:cBhvr additive="base">
                                        <p:cTn id="12"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2530">
                                            <p:txEl>
                                              <p:pRg st="2" end="2"/>
                                            </p:txEl>
                                          </p:spTgt>
                                        </p:tgtEl>
                                        <p:attrNameLst>
                                          <p:attrName>style.visibility</p:attrName>
                                        </p:attrNameLst>
                                      </p:cBhvr>
                                      <p:to>
                                        <p:strVal val="visible"/>
                                      </p:to>
                                    </p:set>
                                    <p:animEffect transition="in" filter="diamond(in)">
                                      <p:cBhvr>
                                        <p:cTn id="18" dur="2000"/>
                                        <p:tgtEl>
                                          <p:spTgt spid="22530">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Effect transition="in" filter="diamond(in)">
                                      <p:cBhvr>
                                        <p:cTn id="21" dur="2000"/>
                                        <p:tgtEl>
                                          <p:spTgt spid="22530">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2530">
                                            <p:txEl>
                                              <p:pRg st="4" end="4"/>
                                            </p:txEl>
                                          </p:spTgt>
                                        </p:tgtEl>
                                        <p:attrNameLst>
                                          <p:attrName>style.visibility</p:attrName>
                                        </p:attrNameLst>
                                      </p:cBhvr>
                                      <p:to>
                                        <p:strVal val="visible"/>
                                      </p:to>
                                    </p:set>
                                    <p:animEffect transition="in" filter="diamond(in)">
                                      <p:cBhvr>
                                        <p:cTn id="24" dur="2000"/>
                                        <p:tgtEl>
                                          <p:spTgt spid="22530">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diamond(in)">
                                      <p:cBhvr>
                                        <p:cTn id="27" dur="20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r>
              <a:rPr lang="en-US" sz="2400" dirty="0" smtClean="0"/>
              <a:t>After they are fertilized the eggs develop into seeds.</a:t>
            </a:r>
          </a:p>
          <a:p>
            <a:r>
              <a:rPr lang="en-US" sz="2400" dirty="0" smtClean="0"/>
              <a:t>Seeds are protective structures which contain young plants.</a:t>
            </a:r>
          </a:p>
        </p:txBody>
      </p:sp>
      <p:sp>
        <p:nvSpPr>
          <p:cNvPr id="3" name="Title 2"/>
          <p:cNvSpPr>
            <a:spLocks noGrp="1"/>
          </p:cNvSpPr>
          <p:nvPr>
            <p:ph type="title"/>
          </p:nvPr>
        </p:nvSpPr>
        <p:spPr/>
        <p:txBody>
          <a:bodyPr/>
          <a:lstStyle/>
          <a:p>
            <a:pPr fontAlgn="auto">
              <a:spcAft>
                <a:spcPts val="0"/>
              </a:spcAft>
              <a:defRPr/>
            </a:pPr>
            <a:r>
              <a:rPr lang="en-US" dirty="0" smtClean="0"/>
              <a:t>Seed Plants</a:t>
            </a:r>
            <a:endParaRPr lang="en-US" dirty="0"/>
          </a:p>
        </p:txBody>
      </p:sp>
      <p:pic>
        <p:nvPicPr>
          <p:cNvPr id="4" name="Picture 3" descr="slide 15.jpg"/>
          <p:cNvPicPr>
            <a:picLocks noChangeAspect="1"/>
          </p:cNvPicPr>
          <p:nvPr/>
        </p:nvPicPr>
        <p:blipFill>
          <a:blip r:embed="rId2" cstate="print"/>
          <a:stretch>
            <a:fillRect/>
          </a:stretch>
        </p:blipFill>
        <p:spPr>
          <a:xfrm>
            <a:off x="3886200" y="2819400"/>
            <a:ext cx="4762500" cy="3762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0" dur="500"/>
                                        <p:tgtEl>
                                          <p:spTgt spid="2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r>
              <a:rPr lang="en-US" sz="2400" dirty="0" smtClean="0"/>
              <a:t>Each seed is made of three main parts.  The embryo, the </a:t>
            </a:r>
            <a:r>
              <a:rPr lang="en-US" sz="2400" b="1" i="1" dirty="0" smtClean="0">
                <a:solidFill>
                  <a:srgbClr val="FF0000"/>
                </a:solidFill>
              </a:rPr>
              <a:t>cotyledon</a:t>
            </a:r>
            <a:r>
              <a:rPr lang="en-US" sz="2400" dirty="0" smtClean="0"/>
              <a:t> which stores food to feed the embryo, and a seed coat to protect the embryo.</a:t>
            </a:r>
          </a:p>
        </p:txBody>
      </p:sp>
      <p:sp>
        <p:nvSpPr>
          <p:cNvPr id="3" name="Title 2"/>
          <p:cNvSpPr>
            <a:spLocks noGrp="1"/>
          </p:cNvSpPr>
          <p:nvPr>
            <p:ph type="title"/>
          </p:nvPr>
        </p:nvSpPr>
        <p:spPr/>
        <p:txBody>
          <a:bodyPr/>
          <a:lstStyle/>
          <a:p>
            <a:pPr fontAlgn="auto">
              <a:spcAft>
                <a:spcPts val="0"/>
              </a:spcAft>
              <a:defRPr/>
            </a:pPr>
            <a:r>
              <a:rPr lang="en-US" dirty="0" smtClean="0"/>
              <a:t>How Seeds Become New Plants</a:t>
            </a:r>
            <a:endParaRPr lang="en-US" dirty="0"/>
          </a:p>
        </p:txBody>
      </p:sp>
      <p:pic>
        <p:nvPicPr>
          <p:cNvPr id="4" name="Picture 3" descr="slide 16.jpg"/>
          <p:cNvPicPr>
            <a:picLocks noChangeAspect="1"/>
          </p:cNvPicPr>
          <p:nvPr/>
        </p:nvPicPr>
        <p:blipFill>
          <a:blip r:embed="rId2" cstate="print"/>
          <a:stretch>
            <a:fillRect/>
          </a:stretch>
        </p:blipFill>
        <p:spPr>
          <a:xfrm>
            <a:off x="3505200" y="2743200"/>
            <a:ext cx="4267200" cy="33332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r>
              <a:rPr lang="en-US" sz="2400" dirty="0" smtClean="0"/>
              <a:t>Seeds are spread by a variety of methods.  </a:t>
            </a:r>
          </a:p>
          <a:p>
            <a:r>
              <a:rPr lang="en-US" sz="2400" dirty="0" smtClean="0"/>
              <a:t>Wind</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Water</a:t>
            </a:r>
          </a:p>
        </p:txBody>
      </p:sp>
      <p:sp>
        <p:nvSpPr>
          <p:cNvPr id="3" name="Title 2"/>
          <p:cNvSpPr>
            <a:spLocks noGrp="1"/>
          </p:cNvSpPr>
          <p:nvPr>
            <p:ph type="title"/>
          </p:nvPr>
        </p:nvSpPr>
        <p:spPr/>
        <p:txBody>
          <a:bodyPr/>
          <a:lstStyle/>
          <a:p>
            <a:pPr fontAlgn="auto">
              <a:spcAft>
                <a:spcPts val="0"/>
              </a:spcAft>
              <a:defRPr/>
            </a:pPr>
            <a:r>
              <a:rPr lang="en-US" dirty="0" smtClean="0"/>
              <a:t>How Seeds Become New Plants</a:t>
            </a:r>
            <a:endParaRPr lang="en-US" dirty="0"/>
          </a:p>
        </p:txBody>
      </p:sp>
      <p:pic>
        <p:nvPicPr>
          <p:cNvPr id="4" name="Picture 3" descr="slide 17b.jpg"/>
          <p:cNvPicPr>
            <a:picLocks noChangeAspect="1"/>
          </p:cNvPicPr>
          <p:nvPr/>
        </p:nvPicPr>
        <p:blipFill>
          <a:blip r:embed="rId2" cstate="print"/>
          <a:stretch>
            <a:fillRect/>
          </a:stretch>
        </p:blipFill>
        <p:spPr>
          <a:xfrm>
            <a:off x="2133600" y="1905000"/>
            <a:ext cx="2438400" cy="2310384"/>
          </a:xfrm>
          <a:prstGeom prst="rect">
            <a:avLst/>
          </a:prstGeom>
        </p:spPr>
      </p:pic>
      <p:pic>
        <p:nvPicPr>
          <p:cNvPr id="5" name="Picture 4" descr="slide 17a"/>
          <p:cNvPicPr>
            <a:picLocks noChangeAspect="1"/>
          </p:cNvPicPr>
          <p:nvPr/>
        </p:nvPicPr>
        <p:blipFill>
          <a:blip r:embed="rId3" cstate="print"/>
          <a:stretch>
            <a:fillRect/>
          </a:stretch>
        </p:blipFill>
        <p:spPr>
          <a:xfrm>
            <a:off x="5029200" y="1905000"/>
            <a:ext cx="2971800" cy="2228850"/>
          </a:xfrm>
          <a:prstGeom prst="rect">
            <a:avLst/>
          </a:prstGeom>
        </p:spPr>
      </p:pic>
      <p:pic>
        <p:nvPicPr>
          <p:cNvPr id="6" name="Picture 5" descr="slide 17c.jpg"/>
          <p:cNvPicPr>
            <a:picLocks noChangeAspect="1"/>
          </p:cNvPicPr>
          <p:nvPr/>
        </p:nvPicPr>
        <p:blipFill>
          <a:blip r:embed="rId4" cstate="print"/>
          <a:stretch>
            <a:fillRect/>
          </a:stretch>
        </p:blipFill>
        <p:spPr>
          <a:xfrm>
            <a:off x="3657600" y="4343400"/>
            <a:ext cx="2794000" cy="209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linds(horizont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linds(horizontal)">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6">
                                            <p:txEl>
                                              <p:pRg st="7" end="7"/>
                                            </p:txEl>
                                          </p:spTgt>
                                        </p:tgtEl>
                                        <p:attrNameLst>
                                          <p:attrName>style.visibility</p:attrName>
                                        </p:attrNameLst>
                                      </p:cBhvr>
                                      <p:to>
                                        <p:strVal val="visible"/>
                                      </p:to>
                                    </p:set>
                                    <p:animEffect transition="in" filter="blinds(horizontal)">
                                      <p:cBhvr>
                                        <p:cTn id="27" dur="500"/>
                                        <p:tgtEl>
                                          <p:spTgt spid="2662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US" sz="2400" dirty="0" smtClean="0"/>
              <a:t>Other seeds are hidden within fruits eaten by animals and are deposited in the animals droppings.</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Some seeds even attach themselves to animals.</a:t>
            </a:r>
          </a:p>
        </p:txBody>
      </p:sp>
      <p:sp>
        <p:nvSpPr>
          <p:cNvPr id="3" name="Title 2"/>
          <p:cNvSpPr>
            <a:spLocks noGrp="1"/>
          </p:cNvSpPr>
          <p:nvPr>
            <p:ph type="title"/>
          </p:nvPr>
        </p:nvSpPr>
        <p:spPr/>
        <p:txBody>
          <a:bodyPr/>
          <a:lstStyle/>
          <a:p>
            <a:pPr fontAlgn="auto">
              <a:spcAft>
                <a:spcPts val="0"/>
              </a:spcAft>
              <a:defRPr/>
            </a:pPr>
            <a:r>
              <a:rPr lang="en-US" dirty="0" smtClean="0"/>
              <a:t>How Seeds Become New Plants</a:t>
            </a:r>
            <a:endParaRPr lang="en-US" dirty="0"/>
          </a:p>
        </p:txBody>
      </p:sp>
      <p:pic>
        <p:nvPicPr>
          <p:cNvPr id="4" name="Picture 3" descr="slide 18a.jpg"/>
          <p:cNvPicPr>
            <a:picLocks noChangeAspect="1"/>
          </p:cNvPicPr>
          <p:nvPr/>
        </p:nvPicPr>
        <p:blipFill>
          <a:blip r:embed="rId2" cstate="print"/>
          <a:stretch>
            <a:fillRect/>
          </a:stretch>
        </p:blipFill>
        <p:spPr>
          <a:xfrm>
            <a:off x="2743200" y="2286000"/>
            <a:ext cx="3429000" cy="2286000"/>
          </a:xfrm>
          <a:prstGeom prst="rect">
            <a:avLst/>
          </a:prstGeom>
        </p:spPr>
      </p:pic>
      <p:pic>
        <p:nvPicPr>
          <p:cNvPr id="5" name="Picture 4" descr="slide 18b.jpg"/>
          <p:cNvPicPr>
            <a:picLocks noChangeAspect="1"/>
          </p:cNvPicPr>
          <p:nvPr/>
        </p:nvPicPr>
        <p:blipFill>
          <a:blip r:embed="rId3" cstate="print"/>
          <a:stretch>
            <a:fillRect/>
          </a:stretch>
        </p:blipFill>
        <p:spPr>
          <a:xfrm>
            <a:off x="6629400" y="2187054"/>
            <a:ext cx="2295525" cy="2432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blinds(horizontal)">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xEl>
                                              <p:pRg st="6" end="6"/>
                                            </p:txEl>
                                          </p:spTgt>
                                        </p:tgtEl>
                                        <p:attrNameLst>
                                          <p:attrName>style.visibility</p:attrName>
                                        </p:attrNameLst>
                                      </p:cBhvr>
                                      <p:to>
                                        <p:strVal val="visible"/>
                                      </p:to>
                                    </p:set>
                                    <p:animEffect transition="in" filter="blinds(horizontal)">
                                      <p:cBhvr>
                                        <p:cTn id="17" dur="500"/>
                                        <p:tgtEl>
                                          <p:spTgt spid="2765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2176462"/>
          </a:xfrm>
        </p:spPr>
        <p:txBody>
          <a:bodyPr>
            <a:normAutofit lnSpcReduction="10000"/>
          </a:bodyPr>
          <a:lstStyle/>
          <a:p>
            <a:pPr marL="365760" indent="-256032" fontAlgn="auto">
              <a:spcAft>
                <a:spcPts val="0"/>
              </a:spcAft>
              <a:buFont typeface="Wingdings 3"/>
              <a:buChar char=""/>
              <a:defRPr/>
            </a:pPr>
            <a:r>
              <a:rPr lang="en-US" sz="2400" dirty="0" smtClean="0"/>
              <a:t>Once a seed germinates, or begins to develop into a plant, it begins by growing roots downward into the soil.</a:t>
            </a:r>
          </a:p>
          <a:p>
            <a:pPr marL="365760" indent="-256032" fontAlgn="auto">
              <a:spcAft>
                <a:spcPts val="0"/>
              </a:spcAft>
              <a:buFont typeface="Wingdings 3"/>
              <a:buChar char=""/>
              <a:defRPr/>
            </a:pPr>
            <a:r>
              <a:rPr lang="en-US" sz="2400" dirty="0" smtClean="0"/>
              <a:t>Roots anchor the plant into the ground and absorb water and minerals from the soil.  Sometimes roots even store food.</a:t>
            </a:r>
            <a:endParaRPr lang="en-US" sz="2400" dirty="0"/>
          </a:p>
        </p:txBody>
      </p:sp>
      <p:sp>
        <p:nvSpPr>
          <p:cNvPr id="3" name="Title 2"/>
          <p:cNvSpPr>
            <a:spLocks noGrp="1"/>
          </p:cNvSpPr>
          <p:nvPr>
            <p:ph type="title"/>
          </p:nvPr>
        </p:nvSpPr>
        <p:spPr/>
        <p:txBody>
          <a:bodyPr/>
          <a:lstStyle/>
          <a:p>
            <a:pPr fontAlgn="auto">
              <a:spcAft>
                <a:spcPts val="0"/>
              </a:spcAft>
              <a:defRPr/>
            </a:pPr>
            <a:r>
              <a:rPr lang="en-US" dirty="0" smtClean="0"/>
              <a:t>Roots</a:t>
            </a:r>
            <a:endParaRPr lang="en-US" dirty="0"/>
          </a:p>
        </p:txBody>
      </p:sp>
      <p:pic>
        <p:nvPicPr>
          <p:cNvPr id="4" name="Picture 3" descr="slide 19.jpg"/>
          <p:cNvPicPr>
            <a:picLocks noChangeAspect="1"/>
          </p:cNvPicPr>
          <p:nvPr/>
        </p:nvPicPr>
        <p:blipFill>
          <a:blip r:embed="rId2" cstate="print"/>
          <a:stretch>
            <a:fillRect/>
          </a:stretch>
        </p:blipFill>
        <p:spPr>
          <a:xfrm>
            <a:off x="4114800" y="3429000"/>
            <a:ext cx="4038600" cy="2740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r>
              <a:rPr lang="en-US" sz="2400" smtClean="0"/>
              <a:t>Adaptations for Living on Land</a:t>
            </a:r>
          </a:p>
          <a:p>
            <a:r>
              <a:rPr lang="en-US" sz="2400" smtClean="0"/>
              <a:t>Classifying Plants</a:t>
            </a:r>
          </a:p>
          <a:p>
            <a:r>
              <a:rPr lang="en-US" sz="2400" smtClean="0"/>
              <a:t>Complex life cycles</a:t>
            </a:r>
          </a:p>
        </p:txBody>
      </p:sp>
      <p:sp>
        <p:nvSpPr>
          <p:cNvPr id="2" name="Title 1"/>
          <p:cNvSpPr>
            <a:spLocks noGrp="1"/>
          </p:cNvSpPr>
          <p:nvPr>
            <p:ph type="title"/>
          </p:nvPr>
        </p:nvSpPr>
        <p:spPr/>
        <p:txBody>
          <a:bodyPr/>
          <a:lstStyle/>
          <a:p>
            <a:pPr fontAlgn="auto">
              <a:spcAft>
                <a:spcPts val="0"/>
              </a:spcAft>
              <a:defRPr/>
            </a:pPr>
            <a:r>
              <a:rPr lang="en-US" dirty="0" smtClean="0"/>
              <a:t>The Plant Kingdom</a:t>
            </a:r>
            <a:endParaRPr lang="en-US" dirty="0"/>
          </a:p>
        </p:txBody>
      </p:sp>
      <p:pic>
        <p:nvPicPr>
          <p:cNvPr id="4" name="Picture 3" descr="slide 2.jpg"/>
          <p:cNvPicPr>
            <a:picLocks noChangeAspect="1"/>
          </p:cNvPicPr>
          <p:nvPr/>
        </p:nvPicPr>
        <p:blipFill>
          <a:blip r:embed="rId2" cstate="print"/>
          <a:stretch>
            <a:fillRect/>
          </a:stretch>
        </p:blipFill>
        <p:spPr>
          <a:xfrm>
            <a:off x="3810000" y="1905000"/>
            <a:ext cx="5181600" cy="3149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en-US" sz="2400" dirty="0" smtClean="0"/>
              <a:t>There are two main types of roots</a:t>
            </a:r>
          </a:p>
          <a:p>
            <a:pPr lvl="1"/>
            <a:r>
              <a:rPr lang="en-US" sz="2000" b="1" i="1" dirty="0" smtClean="0">
                <a:solidFill>
                  <a:srgbClr val="FF0000"/>
                </a:solidFill>
              </a:rPr>
              <a:t>Fibrous root systems </a:t>
            </a:r>
            <a:r>
              <a:rPr lang="en-US" sz="2000" dirty="0" smtClean="0"/>
              <a:t>consist of many roots of the same size.</a:t>
            </a:r>
          </a:p>
          <a:p>
            <a:pPr lvl="1"/>
            <a:endParaRPr lang="en-US" sz="2000" dirty="0" smtClean="0"/>
          </a:p>
          <a:p>
            <a:pPr lvl="1"/>
            <a:endParaRPr lang="en-US" sz="2000" dirty="0" smtClean="0"/>
          </a:p>
          <a:p>
            <a:pPr lvl="1"/>
            <a:endParaRPr lang="en-US" sz="2000" dirty="0" smtClean="0"/>
          </a:p>
        </p:txBody>
      </p:sp>
      <p:sp>
        <p:nvSpPr>
          <p:cNvPr id="3" name="Title 2"/>
          <p:cNvSpPr>
            <a:spLocks noGrp="1"/>
          </p:cNvSpPr>
          <p:nvPr>
            <p:ph type="title"/>
          </p:nvPr>
        </p:nvSpPr>
        <p:spPr/>
        <p:txBody>
          <a:bodyPr/>
          <a:lstStyle/>
          <a:p>
            <a:pPr fontAlgn="auto">
              <a:spcAft>
                <a:spcPts val="0"/>
              </a:spcAft>
              <a:defRPr/>
            </a:pPr>
            <a:r>
              <a:rPr lang="en-US" dirty="0" smtClean="0"/>
              <a:t>Roots </a:t>
            </a:r>
            <a:endParaRPr lang="en-US" dirty="0"/>
          </a:p>
        </p:txBody>
      </p:sp>
      <p:pic>
        <p:nvPicPr>
          <p:cNvPr id="4" name="Picture 3" descr="slide 20a.jpg"/>
          <p:cNvPicPr>
            <a:picLocks noChangeAspect="1"/>
          </p:cNvPicPr>
          <p:nvPr/>
        </p:nvPicPr>
        <p:blipFill>
          <a:blip r:embed="rId2" cstate="print"/>
          <a:stretch>
            <a:fillRect/>
          </a:stretch>
        </p:blipFill>
        <p:spPr>
          <a:xfrm>
            <a:off x="2743200" y="2286000"/>
            <a:ext cx="4879910" cy="33210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en-US" sz="2000" b="1" i="1" dirty="0" smtClean="0">
                <a:solidFill>
                  <a:srgbClr val="FF0000"/>
                </a:solidFill>
              </a:rPr>
              <a:t>Taproot systems </a:t>
            </a:r>
            <a:r>
              <a:rPr lang="en-US" sz="2000" dirty="0" smtClean="0"/>
              <a:t>have one long thick main root with multiple smaller roots branching off of it.  </a:t>
            </a:r>
            <a:endParaRPr lang="en-US" sz="2000" b="1" dirty="0" smtClean="0"/>
          </a:p>
          <a:p>
            <a:endParaRPr lang="en-US" dirty="0"/>
          </a:p>
        </p:txBody>
      </p:sp>
      <p:sp>
        <p:nvSpPr>
          <p:cNvPr id="3" name="Title 2"/>
          <p:cNvSpPr>
            <a:spLocks noGrp="1"/>
          </p:cNvSpPr>
          <p:nvPr>
            <p:ph type="title"/>
          </p:nvPr>
        </p:nvSpPr>
        <p:spPr/>
        <p:txBody>
          <a:bodyPr/>
          <a:lstStyle/>
          <a:p>
            <a:r>
              <a:rPr lang="en-US" dirty="0" smtClean="0"/>
              <a:t>Roots</a:t>
            </a:r>
            <a:endParaRPr lang="en-US" dirty="0"/>
          </a:p>
        </p:txBody>
      </p:sp>
      <p:pic>
        <p:nvPicPr>
          <p:cNvPr id="4" name="Picture 3" descr="slide 20b.jpg"/>
          <p:cNvPicPr>
            <a:picLocks noChangeAspect="1"/>
          </p:cNvPicPr>
          <p:nvPr/>
        </p:nvPicPr>
        <p:blipFill>
          <a:blip r:embed="rId2" cstate="print"/>
          <a:stretch>
            <a:fillRect/>
          </a:stretch>
        </p:blipFill>
        <p:spPr>
          <a:xfrm>
            <a:off x="5029200" y="1905000"/>
            <a:ext cx="3108960" cy="4559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r>
              <a:rPr lang="en-US" sz="2400" dirty="0" smtClean="0"/>
              <a:t>Each root is tipped with a root cap.  The </a:t>
            </a:r>
            <a:r>
              <a:rPr lang="en-US" sz="2400" b="1" i="1" dirty="0" smtClean="0">
                <a:solidFill>
                  <a:srgbClr val="FF0000"/>
                </a:solidFill>
              </a:rPr>
              <a:t>root cap </a:t>
            </a:r>
            <a:r>
              <a:rPr lang="en-US" sz="2400" dirty="0" smtClean="0"/>
              <a:t>protects the root as it grows and pushes deeper into the soil past rocks and dirt.</a:t>
            </a:r>
          </a:p>
        </p:txBody>
      </p:sp>
      <p:sp>
        <p:nvSpPr>
          <p:cNvPr id="3" name="Title 2"/>
          <p:cNvSpPr>
            <a:spLocks noGrp="1"/>
          </p:cNvSpPr>
          <p:nvPr>
            <p:ph type="title"/>
          </p:nvPr>
        </p:nvSpPr>
        <p:spPr/>
        <p:txBody>
          <a:bodyPr/>
          <a:lstStyle/>
          <a:p>
            <a:pPr fontAlgn="auto">
              <a:spcAft>
                <a:spcPts val="0"/>
              </a:spcAft>
              <a:defRPr/>
            </a:pPr>
            <a:r>
              <a:rPr lang="en-US" dirty="0" smtClean="0"/>
              <a:t>Roots</a:t>
            </a:r>
            <a:endParaRPr lang="en-US" dirty="0"/>
          </a:p>
        </p:txBody>
      </p:sp>
      <p:pic>
        <p:nvPicPr>
          <p:cNvPr id="5" name="Picture 4" descr="Slide 22.jpg"/>
          <p:cNvPicPr>
            <a:picLocks noChangeAspect="1"/>
          </p:cNvPicPr>
          <p:nvPr/>
        </p:nvPicPr>
        <p:blipFill>
          <a:blip r:embed="rId2" cstate="print"/>
          <a:stretch>
            <a:fillRect/>
          </a:stretch>
        </p:blipFill>
        <p:spPr>
          <a:xfrm>
            <a:off x="5791200" y="2438400"/>
            <a:ext cx="2358206" cy="381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Roots also have tiny hairs which help it to absorb water and minerals.</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In the middle of each root is the vascular tissue which transports the water and minerals throughout the plant.</a:t>
            </a:r>
          </a:p>
          <a:p>
            <a:endParaRPr lang="en-US" dirty="0"/>
          </a:p>
        </p:txBody>
      </p:sp>
      <p:sp>
        <p:nvSpPr>
          <p:cNvPr id="3" name="Title 2"/>
          <p:cNvSpPr>
            <a:spLocks noGrp="1"/>
          </p:cNvSpPr>
          <p:nvPr>
            <p:ph type="title"/>
          </p:nvPr>
        </p:nvSpPr>
        <p:spPr/>
        <p:txBody>
          <a:bodyPr/>
          <a:lstStyle/>
          <a:p>
            <a:r>
              <a:rPr lang="en-US" dirty="0" smtClean="0"/>
              <a:t>Roots</a:t>
            </a:r>
            <a:endParaRPr lang="en-US" dirty="0"/>
          </a:p>
        </p:txBody>
      </p:sp>
      <p:pic>
        <p:nvPicPr>
          <p:cNvPr id="4" name="Picture 3" descr="slide 23.jpg"/>
          <p:cNvPicPr>
            <a:picLocks noChangeAspect="1"/>
          </p:cNvPicPr>
          <p:nvPr/>
        </p:nvPicPr>
        <p:blipFill>
          <a:blip r:embed="rId2" cstate="print"/>
          <a:stretch>
            <a:fillRect/>
          </a:stretch>
        </p:blipFill>
        <p:spPr>
          <a:xfrm>
            <a:off x="5867400" y="2092036"/>
            <a:ext cx="2466975" cy="269124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sz="2400" dirty="0" smtClean="0"/>
              <a:t>Stems of vascular plants provide both support for the plant and carry water and nutrients between the roots and leaves.</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4" name="Picture 3" descr="slide 24a.jpg"/>
          <p:cNvPicPr>
            <a:picLocks noChangeAspect="1"/>
          </p:cNvPicPr>
          <p:nvPr/>
        </p:nvPicPr>
        <p:blipFill>
          <a:blip r:embed="rId2" cstate="print"/>
          <a:stretch>
            <a:fillRect/>
          </a:stretch>
        </p:blipFill>
        <p:spPr>
          <a:xfrm>
            <a:off x="685801" y="3183446"/>
            <a:ext cx="3657600" cy="2496312"/>
          </a:xfrm>
          <a:prstGeom prst="rect">
            <a:avLst/>
          </a:prstGeom>
        </p:spPr>
      </p:pic>
      <p:pic>
        <p:nvPicPr>
          <p:cNvPr id="5" name="Picture 4" descr="slide 24b.jpg"/>
          <p:cNvPicPr>
            <a:picLocks noChangeAspect="1"/>
          </p:cNvPicPr>
          <p:nvPr/>
        </p:nvPicPr>
        <p:blipFill>
          <a:blip r:embed="rId3" cstate="print"/>
          <a:stretch>
            <a:fillRect/>
          </a:stretch>
        </p:blipFill>
        <p:spPr>
          <a:xfrm>
            <a:off x="4800600" y="3200400"/>
            <a:ext cx="3348741" cy="2514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1481138"/>
            <a:ext cx="3352800" cy="4525962"/>
          </a:xfrm>
        </p:spPr>
        <p:txBody>
          <a:bodyPr/>
          <a:lstStyle/>
          <a:p>
            <a:r>
              <a:rPr lang="en-US" sz="2400" dirty="0" smtClean="0"/>
              <a:t>There are two types of vascular tissue</a:t>
            </a:r>
          </a:p>
          <a:p>
            <a:pPr lvl="1"/>
            <a:r>
              <a:rPr lang="en-US" sz="2000" b="1" i="1" dirty="0" smtClean="0">
                <a:solidFill>
                  <a:srgbClr val="FF0000"/>
                </a:solidFill>
              </a:rPr>
              <a:t>Phloem</a:t>
            </a:r>
            <a:r>
              <a:rPr lang="en-US" sz="2000" dirty="0" smtClean="0"/>
              <a:t>, which carries the food created in the leaves throughout the plant.</a:t>
            </a:r>
          </a:p>
          <a:p>
            <a:pPr lvl="1"/>
            <a:r>
              <a:rPr lang="en-US" sz="2000" b="1" i="1" dirty="0" smtClean="0">
                <a:solidFill>
                  <a:srgbClr val="FF0000"/>
                </a:solidFill>
              </a:rPr>
              <a:t>Xylem</a:t>
            </a:r>
            <a:r>
              <a:rPr lang="en-US" sz="2000" dirty="0" smtClean="0"/>
              <a:t>, which carries the water and minerals absorbed by the roots.</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4" name="Picture 3" descr="slide 25.jpg"/>
          <p:cNvPicPr>
            <a:picLocks noChangeAspect="1"/>
          </p:cNvPicPr>
          <p:nvPr/>
        </p:nvPicPr>
        <p:blipFill>
          <a:blip r:embed="rId2" cstate="print"/>
          <a:stretch>
            <a:fillRect/>
          </a:stretch>
        </p:blipFill>
        <p:spPr>
          <a:xfrm>
            <a:off x="4114800" y="609600"/>
            <a:ext cx="4714875" cy="558641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r>
              <a:rPr lang="en-US" sz="2400" dirty="0" smtClean="0"/>
              <a:t>Plants with soft stems are called herbaceous.  </a:t>
            </a:r>
            <a:r>
              <a:rPr lang="en-US" sz="2400" b="1" i="1" dirty="0" smtClean="0">
                <a:solidFill>
                  <a:srgbClr val="FF0000"/>
                </a:solidFill>
              </a:rPr>
              <a:t>Herbaceous</a:t>
            </a:r>
            <a:r>
              <a:rPr lang="en-US" sz="2400" dirty="0" smtClean="0"/>
              <a:t> </a:t>
            </a:r>
            <a:r>
              <a:rPr lang="en-US" sz="2400" b="1" i="1" dirty="0" smtClean="0">
                <a:solidFill>
                  <a:srgbClr val="FF0000"/>
                </a:solidFill>
              </a:rPr>
              <a:t>stems</a:t>
            </a:r>
            <a:r>
              <a:rPr lang="en-US" sz="2400" dirty="0" smtClean="0"/>
              <a:t> contain no wood.</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4" name="Picture 3" descr="slide 26.jpg"/>
          <p:cNvPicPr>
            <a:picLocks noChangeAspect="1"/>
          </p:cNvPicPr>
          <p:nvPr/>
        </p:nvPicPr>
        <p:blipFill>
          <a:blip r:embed="rId2" cstate="print"/>
          <a:stretch>
            <a:fillRect/>
          </a:stretch>
        </p:blipFill>
        <p:spPr>
          <a:xfrm>
            <a:off x="3429000" y="2514600"/>
            <a:ext cx="3125391" cy="401656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r>
              <a:rPr lang="en-US" sz="2400" b="1" i="1" dirty="0" smtClean="0">
                <a:solidFill>
                  <a:srgbClr val="FF0000"/>
                </a:solidFill>
              </a:rPr>
              <a:t>Woody stems </a:t>
            </a:r>
            <a:r>
              <a:rPr lang="en-US" sz="2400" dirty="0" smtClean="0"/>
              <a:t>on the other hand are hard and rigid.  </a:t>
            </a:r>
          </a:p>
          <a:p>
            <a:r>
              <a:rPr lang="en-US" sz="2400" dirty="0" smtClean="0"/>
              <a:t>Plants such as trees and roses have woody stems.</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4" name="Picture 3" descr="slide 27a.jpg"/>
          <p:cNvPicPr>
            <a:picLocks noChangeAspect="1"/>
          </p:cNvPicPr>
          <p:nvPr/>
        </p:nvPicPr>
        <p:blipFill>
          <a:blip r:embed="rId2" cstate="print"/>
          <a:stretch>
            <a:fillRect/>
          </a:stretch>
        </p:blipFill>
        <p:spPr>
          <a:xfrm rot="5400000">
            <a:off x="549814" y="3260186"/>
            <a:ext cx="4005770" cy="2667000"/>
          </a:xfrm>
          <a:prstGeom prst="rect">
            <a:avLst/>
          </a:prstGeom>
        </p:spPr>
      </p:pic>
      <p:pic>
        <p:nvPicPr>
          <p:cNvPr id="5" name="Picture 4" descr="slide 27b.jpg"/>
          <p:cNvPicPr>
            <a:picLocks noChangeAspect="1"/>
          </p:cNvPicPr>
          <p:nvPr/>
        </p:nvPicPr>
        <p:blipFill>
          <a:blip r:embed="rId3" cstate="print"/>
          <a:stretch>
            <a:fillRect/>
          </a:stretch>
        </p:blipFill>
        <p:spPr>
          <a:xfrm>
            <a:off x="4876800" y="2492324"/>
            <a:ext cx="3700126" cy="39164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r>
              <a:rPr lang="en-US" sz="2400" dirty="0" smtClean="0"/>
              <a:t>If you were to cut the stem of a tree (trunk) you will see a series of rings.  What do these rings represent?</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4" name="Picture 3" descr="slide 28.jpg"/>
          <p:cNvPicPr>
            <a:picLocks noChangeAspect="1"/>
          </p:cNvPicPr>
          <p:nvPr/>
        </p:nvPicPr>
        <p:blipFill>
          <a:blip r:embed="rId2" cstate="print"/>
          <a:stretch>
            <a:fillRect/>
          </a:stretch>
        </p:blipFill>
        <p:spPr>
          <a:xfrm>
            <a:off x="3657600" y="3048000"/>
            <a:ext cx="3810000" cy="2857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r>
              <a:rPr lang="en-US" sz="2400" dirty="0" smtClean="0"/>
              <a:t>A trees rings are better known as its </a:t>
            </a:r>
            <a:r>
              <a:rPr lang="en-US" sz="2400" b="1" i="1" dirty="0" smtClean="0">
                <a:solidFill>
                  <a:srgbClr val="FF0000"/>
                </a:solidFill>
              </a:rPr>
              <a:t>annual rings.</a:t>
            </a:r>
          </a:p>
          <a:p>
            <a:r>
              <a:rPr lang="en-US" sz="2400" dirty="0" smtClean="0"/>
              <a:t>Each ring represents how much that tree has grown in any given year.  All the rings counted together represent the trees age.  </a:t>
            </a:r>
          </a:p>
          <a:p>
            <a:r>
              <a:rPr lang="en-US" sz="2400" dirty="0" smtClean="0"/>
              <a:t>The rings of a tree can also tell you about the climate in each year of the trees life.  The thicker the ring the more rain fell in that year.  Thinner rings represent dryer years.</a:t>
            </a:r>
          </a:p>
        </p:txBody>
      </p:sp>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ox(in)">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checkerboard(across)">
                                      <p:cBhvr>
                                        <p:cTn id="17" dur="500"/>
                                        <p:tgtEl>
                                          <p:spTgt spid="36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r>
              <a:rPr lang="en-US" sz="2400" dirty="0" smtClean="0"/>
              <a:t>An </a:t>
            </a:r>
            <a:r>
              <a:rPr lang="en-US" sz="2400" b="1" i="1" dirty="0" smtClean="0">
                <a:solidFill>
                  <a:srgbClr val="FF0000"/>
                </a:solidFill>
              </a:rPr>
              <a:t>autotroph</a:t>
            </a:r>
            <a:r>
              <a:rPr lang="en-US" sz="2400" dirty="0" smtClean="0">
                <a:solidFill>
                  <a:srgbClr val="FF0000"/>
                </a:solidFill>
              </a:rPr>
              <a:t> </a:t>
            </a:r>
            <a:r>
              <a:rPr lang="en-US" sz="2400" dirty="0" smtClean="0"/>
              <a:t>is an organism that produces its own food.</a:t>
            </a:r>
          </a:p>
          <a:p>
            <a:r>
              <a:rPr lang="en-US" sz="2400" dirty="0" smtClean="0"/>
              <a:t>Almost every plant is an autotroph.</a:t>
            </a:r>
          </a:p>
          <a:p>
            <a:r>
              <a:rPr lang="en-US" sz="2400" dirty="0" smtClean="0"/>
              <a:t>Plants turn sunlight into energy through the process of photosynthesis.</a:t>
            </a:r>
          </a:p>
          <a:p>
            <a:endParaRPr lang="en-US" dirty="0" smtClean="0"/>
          </a:p>
          <a:p>
            <a:endParaRPr lang="en-US" dirty="0" smtClean="0"/>
          </a:p>
        </p:txBody>
      </p:sp>
      <p:sp>
        <p:nvSpPr>
          <p:cNvPr id="2" name="Title 1"/>
          <p:cNvSpPr>
            <a:spLocks noGrp="1"/>
          </p:cNvSpPr>
          <p:nvPr>
            <p:ph type="title"/>
          </p:nvPr>
        </p:nvSpPr>
        <p:spPr/>
        <p:txBody>
          <a:bodyPr/>
          <a:lstStyle/>
          <a:p>
            <a:pPr fontAlgn="auto">
              <a:spcAft>
                <a:spcPts val="0"/>
              </a:spcAft>
              <a:defRPr/>
            </a:pPr>
            <a:r>
              <a:rPr lang="en-US" dirty="0" err="1" smtClean="0"/>
              <a:t>Autotrophs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Stems</a:t>
            </a:r>
            <a:endParaRPr lang="en-US" dirty="0"/>
          </a:p>
        </p:txBody>
      </p:sp>
      <p:pic>
        <p:nvPicPr>
          <p:cNvPr id="8" name="Content Placeholder 7" descr="chernobyl tree a.jpg"/>
          <p:cNvPicPr>
            <a:picLocks noGrp="1" noChangeAspect="1"/>
          </p:cNvPicPr>
          <p:nvPr>
            <p:ph idx="1"/>
          </p:nvPr>
        </p:nvPicPr>
        <p:blipFill>
          <a:blip r:embed="rId2" cstate="print"/>
          <a:stretch>
            <a:fillRect/>
          </a:stretch>
        </p:blipFill>
        <p:spPr>
          <a:xfrm rot="5400000">
            <a:off x="5208003" y="1954797"/>
            <a:ext cx="5029200" cy="2338807"/>
          </a:xfrm>
        </p:spPr>
      </p:pic>
      <p:pic>
        <p:nvPicPr>
          <p:cNvPr id="9" name="Picture 8" descr="Chernobyl tree.jpg"/>
          <p:cNvPicPr>
            <a:picLocks noChangeAspect="1"/>
          </p:cNvPicPr>
          <p:nvPr/>
        </p:nvPicPr>
        <p:blipFill>
          <a:blip r:embed="rId3" cstate="print"/>
          <a:stretch>
            <a:fillRect/>
          </a:stretch>
        </p:blipFill>
        <p:spPr>
          <a:xfrm>
            <a:off x="1" y="1371600"/>
            <a:ext cx="6477000" cy="429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sz="2400" dirty="0" smtClean="0"/>
              <a:t>The job of the leaves is to produce the food for the plant to survive</a:t>
            </a:r>
          </a:p>
          <a:p>
            <a:r>
              <a:rPr lang="en-US" sz="2400" dirty="0" smtClean="0"/>
              <a:t>The leaves produce this food through a process called photosynthesis.</a:t>
            </a:r>
          </a:p>
        </p:txBody>
      </p:sp>
      <p:sp>
        <p:nvSpPr>
          <p:cNvPr id="3" name="Title 2"/>
          <p:cNvSpPr>
            <a:spLocks noGrp="1"/>
          </p:cNvSpPr>
          <p:nvPr>
            <p:ph type="title"/>
          </p:nvPr>
        </p:nvSpPr>
        <p:spPr/>
        <p:txBody>
          <a:bodyPr/>
          <a:lstStyle/>
          <a:p>
            <a:pPr fontAlgn="auto">
              <a:spcAft>
                <a:spcPts val="0"/>
              </a:spcAft>
              <a:defRPr/>
            </a:pPr>
            <a:r>
              <a:rPr lang="en-US" dirty="0" smtClean="0"/>
              <a:t>Leaves</a:t>
            </a:r>
            <a:endParaRPr lang="en-US" dirty="0"/>
          </a:p>
        </p:txBody>
      </p:sp>
      <p:pic>
        <p:nvPicPr>
          <p:cNvPr id="4" name="Picture 3" descr="slide 31.jpg"/>
          <p:cNvPicPr>
            <a:picLocks noChangeAspect="1"/>
          </p:cNvPicPr>
          <p:nvPr/>
        </p:nvPicPr>
        <p:blipFill>
          <a:blip r:embed="rId2" cstate="print"/>
          <a:stretch>
            <a:fillRect/>
          </a:stretch>
        </p:blipFill>
        <p:spPr>
          <a:xfrm>
            <a:off x="3352800" y="3352800"/>
            <a:ext cx="5174428" cy="2971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en-US" sz="2400" dirty="0" smtClean="0"/>
              <a:t>Tree leaves vary greatly in shape and size but they all perform the same job.</a:t>
            </a:r>
          </a:p>
        </p:txBody>
      </p:sp>
      <p:sp>
        <p:nvSpPr>
          <p:cNvPr id="3" name="Title 2"/>
          <p:cNvSpPr>
            <a:spLocks noGrp="1"/>
          </p:cNvSpPr>
          <p:nvPr>
            <p:ph type="title"/>
          </p:nvPr>
        </p:nvSpPr>
        <p:spPr/>
        <p:txBody>
          <a:bodyPr/>
          <a:lstStyle/>
          <a:p>
            <a:pPr fontAlgn="auto">
              <a:spcAft>
                <a:spcPts val="0"/>
              </a:spcAft>
              <a:defRPr/>
            </a:pPr>
            <a:r>
              <a:rPr lang="en-US" dirty="0" smtClean="0"/>
              <a:t>Leaves</a:t>
            </a:r>
            <a:endParaRPr lang="en-US" dirty="0"/>
          </a:p>
        </p:txBody>
      </p:sp>
      <p:pic>
        <p:nvPicPr>
          <p:cNvPr id="4" name="Picture 3" descr="tree 1.bmp"/>
          <p:cNvPicPr>
            <a:picLocks noChangeAspect="1"/>
          </p:cNvPicPr>
          <p:nvPr/>
        </p:nvPicPr>
        <p:blipFill>
          <a:blip r:embed="rId2" cstate="print"/>
          <a:stretch>
            <a:fillRect/>
          </a:stretch>
        </p:blipFill>
        <p:spPr>
          <a:xfrm>
            <a:off x="228601" y="2743200"/>
            <a:ext cx="2946400" cy="2209800"/>
          </a:xfrm>
          <a:prstGeom prst="rect">
            <a:avLst/>
          </a:prstGeom>
        </p:spPr>
      </p:pic>
      <p:pic>
        <p:nvPicPr>
          <p:cNvPr id="5" name="Picture 4" descr="tree 2.jpg"/>
          <p:cNvPicPr>
            <a:picLocks noChangeAspect="1"/>
          </p:cNvPicPr>
          <p:nvPr/>
        </p:nvPicPr>
        <p:blipFill>
          <a:blip r:embed="rId3" cstate="print"/>
          <a:stretch>
            <a:fillRect/>
          </a:stretch>
        </p:blipFill>
        <p:spPr>
          <a:xfrm>
            <a:off x="3200400" y="2743200"/>
            <a:ext cx="3290680" cy="2209800"/>
          </a:xfrm>
          <a:prstGeom prst="rect">
            <a:avLst/>
          </a:prstGeom>
        </p:spPr>
      </p:pic>
      <p:pic>
        <p:nvPicPr>
          <p:cNvPr id="6" name="Picture 5" descr="tree 3.jpg"/>
          <p:cNvPicPr>
            <a:picLocks noChangeAspect="1"/>
          </p:cNvPicPr>
          <p:nvPr/>
        </p:nvPicPr>
        <p:blipFill>
          <a:blip r:embed="rId4" cstate="print"/>
          <a:stretch>
            <a:fillRect/>
          </a:stretch>
        </p:blipFill>
        <p:spPr>
          <a:xfrm>
            <a:off x="6477000" y="2590800"/>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sz="2400" dirty="0" smtClean="0"/>
              <a:t>The surface of each leaf is covered in tiny pores which open and close to control the flow of gasses.</a:t>
            </a:r>
          </a:p>
          <a:p>
            <a:r>
              <a:rPr lang="en-US" sz="2400" dirty="0" smtClean="0"/>
              <a:t>These pores are known as </a:t>
            </a:r>
            <a:r>
              <a:rPr lang="en-US" sz="2400" b="1" i="1" dirty="0" smtClean="0">
                <a:solidFill>
                  <a:srgbClr val="FF0000"/>
                </a:solidFill>
              </a:rPr>
              <a:t>stomata</a:t>
            </a:r>
            <a:r>
              <a:rPr lang="en-US" sz="2400" dirty="0" smtClean="0"/>
              <a:t>, and they are responsible for breathing in carbon dioxide and releasing oxygen.</a:t>
            </a:r>
          </a:p>
        </p:txBody>
      </p:sp>
      <p:sp>
        <p:nvSpPr>
          <p:cNvPr id="3" name="Title 2"/>
          <p:cNvSpPr>
            <a:spLocks noGrp="1"/>
          </p:cNvSpPr>
          <p:nvPr>
            <p:ph type="title"/>
          </p:nvPr>
        </p:nvSpPr>
        <p:spPr/>
        <p:txBody>
          <a:bodyPr/>
          <a:lstStyle/>
          <a:p>
            <a:pPr fontAlgn="auto">
              <a:spcAft>
                <a:spcPts val="0"/>
              </a:spcAft>
              <a:defRPr/>
            </a:pPr>
            <a:r>
              <a:rPr lang="en-US" dirty="0" smtClean="0"/>
              <a:t>Leaves</a:t>
            </a:r>
            <a:endParaRPr lang="en-US" dirty="0"/>
          </a:p>
        </p:txBody>
      </p:sp>
      <p:pic>
        <p:nvPicPr>
          <p:cNvPr id="4" name="Picture 3" descr="slide 33.bmp"/>
          <p:cNvPicPr>
            <a:picLocks noChangeAspect="1"/>
          </p:cNvPicPr>
          <p:nvPr/>
        </p:nvPicPr>
        <p:blipFill>
          <a:blip r:embed="rId2" cstate="print"/>
          <a:stretch>
            <a:fillRect/>
          </a:stretch>
        </p:blipFill>
        <p:spPr>
          <a:xfrm>
            <a:off x="3733800" y="3276600"/>
            <a:ext cx="3886200" cy="2837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blinds(horizontal)">
                                      <p:cBhvr>
                                        <p:cTn id="7" dur="500"/>
                                        <p:tgtEl>
                                          <p:spTgt spid="409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r>
              <a:rPr lang="en-US" sz="2400" dirty="0" smtClean="0"/>
              <a:t>The cuticles on leaves helps prevent the plant from losing water to transpiration.  </a:t>
            </a:r>
            <a:r>
              <a:rPr lang="en-US" sz="2400" b="1" i="1" dirty="0" smtClean="0">
                <a:solidFill>
                  <a:srgbClr val="FF0000"/>
                </a:solidFill>
              </a:rPr>
              <a:t>Transpiration</a:t>
            </a:r>
            <a:r>
              <a:rPr lang="en-US" sz="2400" dirty="0" smtClean="0"/>
              <a:t> is the process by which water evaporates from a plants leaves</a:t>
            </a:r>
          </a:p>
        </p:txBody>
      </p:sp>
      <p:sp>
        <p:nvSpPr>
          <p:cNvPr id="3" name="Title 2"/>
          <p:cNvSpPr>
            <a:spLocks noGrp="1"/>
          </p:cNvSpPr>
          <p:nvPr>
            <p:ph type="title"/>
          </p:nvPr>
        </p:nvSpPr>
        <p:spPr/>
        <p:txBody>
          <a:bodyPr/>
          <a:lstStyle/>
          <a:p>
            <a:pPr fontAlgn="auto">
              <a:spcAft>
                <a:spcPts val="0"/>
              </a:spcAft>
              <a:defRPr/>
            </a:pPr>
            <a:r>
              <a:rPr lang="en-US" dirty="0" smtClean="0"/>
              <a:t>Leaves</a:t>
            </a:r>
            <a:endParaRPr lang="en-US" dirty="0"/>
          </a:p>
        </p:txBody>
      </p:sp>
      <p:pic>
        <p:nvPicPr>
          <p:cNvPr id="4" name="Picture 3" descr="slide 34.jpg"/>
          <p:cNvPicPr>
            <a:picLocks noChangeAspect="1"/>
          </p:cNvPicPr>
          <p:nvPr/>
        </p:nvPicPr>
        <p:blipFill>
          <a:blip r:embed="rId2" cstate="print"/>
          <a:stretch>
            <a:fillRect/>
          </a:stretch>
        </p:blipFill>
        <p:spPr>
          <a:xfrm>
            <a:off x="4267200" y="2667000"/>
            <a:ext cx="2667000" cy="41338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sz="2400" dirty="0" smtClean="0"/>
              <a:t>A plants response to an outside stimuli is called a tropism.</a:t>
            </a:r>
            <a:endParaRPr lang="en-US" sz="2000" dirty="0" smtClean="0"/>
          </a:p>
          <a:p>
            <a:r>
              <a:rPr lang="en-US" sz="2400" dirty="0" smtClean="0"/>
              <a:t>The three main types of tropisms are touch light and gravity.  </a:t>
            </a:r>
          </a:p>
          <a:p>
            <a:r>
              <a:rPr lang="en-US" sz="2400" dirty="0" smtClean="0"/>
              <a:t>Plants also respond to climatic changes in their environment.</a:t>
            </a:r>
          </a:p>
        </p:txBody>
      </p:sp>
      <p:sp>
        <p:nvSpPr>
          <p:cNvPr id="3" name="Title 2"/>
          <p:cNvSpPr>
            <a:spLocks noGrp="1"/>
          </p:cNvSpPr>
          <p:nvPr>
            <p:ph type="title"/>
          </p:nvPr>
        </p:nvSpPr>
        <p:spPr/>
        <p:txBody>
          <a:bodyPr/>
          <a:lstStyle/>
          <a:p>
            <a:pPr fontAlgn="auto">
              <a:spcAft>
                <a:spcPts val="0"/>
              </a:spcAft>
              <a:defRPr/>
            </a:pPr>
            <a:r>
              <a:rPr lang="en-US" dirty="0" smtClean="0"/>
              <a:t>Plant Responses and Growth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blinds(horizontal)">
                                      <p:cBhvr>
                                        <p:cTn id="7" dur="500"/>
                                        <p:tgtEl>
                                          <p:spTgt spid="430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box(in)">
                                      <p:cBhvr>
                                        <p:cTn id="12"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en-US" smtClean="0"/>
              <a:t>Touch</a:t>
            </a:r>
          </a:p>
          <a:p>
            <a:pPr lvl="1"/>
            <a:r>
              <a:rPr lang="en-US" smtClean="0"/>
              <a:t>Some plants, like grape vines and ivy, react to touch.</a:t>
            </a:r>
          </a:p>
          <a:p>
            <a:pPr lvl="1"/>
            <a:r>
              <a:rPr lang="en-US" smtClean="0"/>
              <a:t>These plants grow onto and around whatever they touch.</a:t>
            </a:r>
          </a:p>
        </p:txBody>
      </p:sp>
      <p:sp>
        <p:nvSpPr>
          <p:cNvPr id="3" name="Title 2"/>
          <p:cNvSpPr>
            <a:spLocks noGrp="1"/>
          </p:cNvSpPr>
          <p:nvPr>
            <p:ph type="title"/>
          </p:nvPr>
        </p:nvSpPr>
        <p:spPr/>
        <p:txBody>
          <a:bodyPr/>
          <a:lstStyle/>
          <a:p>
            <a:pPr fontAlgn="auto">
              <a:spcAft>
                <a:spcPts val="0"/>
              </a:spcAft>
              <a:defRPr/>
            </a:pPr>
            <a:r>
              <a:rPr lang="en-US" dirty="0" smtClean="0"/>
              <a:t>Tropisms</a:t>
            </a:r>
            <a:endParaRPr lang="en-US" dirty="0"/>
          </a:p>
        </p:txBody>
      </p:sp>
      <p:pic>
        <p:nvPicPr>
          <p:cNvPr id="4" name="Picture 3" descr="slide 36.jpg"/>
          <p:cNvPicPr>
            <a:picLocks noChangeAspect="1"/>
          </p:cNvPicPr>
          <p:nvPr/>
        </p:nvPicPr>
        <p:blipFill>
          <a:blip r:embed="rId2" cstate="print"/>
          <a:stretch>
            <a:fillRect/>
          </a:stretch>
        </p:blipFill>
        <p:spPr>
          <a:xfrm>
            <a:off x="3200400" y="3200400"/>
            <a:ext cx="4752994" cy="3175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481138"/>
            <a:ext cx="7848600" cy="2709862"/>
          </a:xfrm>
        </p:spPr>
        <p:txBody>
          <a:bodyPr/>
          <a:lstStyle/>
          <a:p>
            <a:r>
              <a:rPr lang="en-US" dirty="0" smtClean="0"/>
              <a:t>Light</a:t>
            </a:r>
          </a:p>
          <a:p>
            <a:pPr lvl="1"/>
            <a:r>
              <a:rPr lang="en-US" dirty="0" smtClean="0"/>
              <a:t>Plants will grow toward a source of light.</a:t>
            </a:r>
          </a:p>
          <a:p>
            <a:pPr lvl="1"/>
            <a:r>
              <a:rPr lang="en-US" dirty="0" smtClean="0"/>
              <a:t>If a plant is growing in a partially lit area will produce a hormone called </a:t>
            </a:r>
            <a:r>
              <a:rPr lang="en-US" b="1" i="1" dirty="0" smtClean="0">
                <a:solidFill>
                  <a:srgbClr val="FF0000"/>
                </a:solidFill>
              </a:rPr>
              <a:t>auxin.  </a:t>
            </a:r>
          </a:p>
          <a:p>
            <a:pPr lvl="1"/>
            <a:r>
              <a:rPr lang="en-US" dirty="0" smtClean="0"/>
              <a:t>This hormone tells the shaded side of the plant to grow faster which then makes the plant “lean” toward the light.</a:t>
            </a:r>
          </a:p>
        </p:txBody>
      </p:sp>
      <p:sp>
        <p:nvSpPr>
          <p:cNvPr id="3" name="Title 2"/>
          <p:cNvSpPr>
            <a:spLocks noGrp="1"/>
          </p:cNvSpPr>
          <p:nvPr>
            <p:ph type="title"/>
          </p:nvPr>
        </p:nvSpPr>
        <p:spPr/>
        <p:txBody>
          <a:bodyPr/>
          <a:lstStyle/>
          <a:p>
            <a:pPr fontAlgn="auto">
              <a:spcAft>
                <a:spcPts val="0"/>
              </a:spcAft>
              <a:defRPr/>
            </a:pPr>
            <a:r>
              <a:rPr lang="en-US" dirty="0" smtClean="0"/>
              <a:t>Tropisms</a:t>
            </a:r>
            <a:endParaRPr lang="en-US" dirty="0"/>
          </a:p>
        </p:txBody>
      </p:sp>
      <p:pic>
        <p:nvPicPr>
          <p:cNvPr id="4" name="Picture 3" descr="slide 37.jpg"/>
          <p:cNvPicPr>
            <a:picLocks noChangeAspect="1"/>
          </p:cNvPicPr>
          <p:nvPr/>
        </p:nvPicPr>
        <p:blipFill>
          <a:blip r:embed="rId2" cstate="print"/>
          <a:stretch>
            <a:fillRect/>
          </a:stretch>
        </p:blipFill>
        <p:spPr>
          <a:xfrm>
            <a:off x="4572000" y="3810000"/>
            <a:ext cx="4191000" cy="2849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7" dur="500"/>
                                        <p:tgtEl>
                                          <p:spTgt spid="45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box(in)">
                                      <p:cBhvr>
                                        <p:cTn id="12" dur="500"/>
                                        <p:tgtEl>
                                          <p:spTgt spid="45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5058">
                                            <p:txEl>
                                              <p:pRg st="3" end="3"/>
                                            </p:txEl>
                                          </p:spTgt>
                                        </p:tgtEl>
                                        <p:attrNameLst>
                                          <p:attrName>style.visibility</p:attrName>
                                        </p:attrNameLst>
                                      </p:cBhvr>
                                      <p:to>
                                        <p:strVal val="visible"/>
                                      </p:to>
                                    </p:set>
                                    <p:animEffect transition="in" filter="checkerboard(across)">
                                      <p:cBhvr>
                                        <p:cTn id="17"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r>
              <a:rPr lang="en-US" sz="2400" dirty="0" smtClean="0"/>
              <a:t>Gravity</a:t>
            </a:r>
          </a:p>
          <a:p>
            <a:pPr lvl="1"/>
            <a:r>
              <a:rPr lang="en-US" sz="2000" dirty="0" smtClean="0"/>
              <a:t>Plants use gravity as a guide for how to grow.</a:t>
            </a:r>
          </a:p>
          <a:p>
            <a:pPr lvl="1"/>
            <a:r>
              <a:rPr lang="en-US" sz="2000" dirty="0" smtClean="0"/>
              <a:t>Roots always grow downward, with gravity, while stems always grow upward, against gravity.  </a:t>
            </a:r>
          </a:p>
          <a:p>
            <a:pPr>
              <a:buFont typeface="Wingdings 3" pitchFamily="18" charset="2"/>
              <a:buNone/>
            </a:pPr>
            <a:r>
              <a:rPr lang="en-US" dirty="0" smtClean="0"/>
              <a:t>	</a:t>
            </a:r>
          </a:p>
        </p:txBody>
      </p:sp>
      <p:sp>
        <p:nvSpPr>
          <p:cNvPr id="3" name="Title 2"/>
          <p:cNvSpPr>
            <a:spLocks noGrp="1"/>
          </p:cNvSpPr>
          <p:nvPr>
            <p:ph type="title"/>
          </p:nvPr>
        </p:nvSpPr>
        <p:spPr/>
        <p:txBody>
          <a:bodyPr/>
          <a:lstStyle/>
          <a:p>
            <a:pPr fontAlgn="auto">
              <a:spcAft>
                <a:spcPts val="0"/>
              </a:spcAft>
              <a:defRPr/>
            </a:pPr>
            <a:r>
              <a:rPr lang="en-US" dirty="0" smtClean="0"/>
              <a:t>Tropisms</a:t>
            </a:r>
            <a:endParaRPr lang="en-US" dirty="0"/>
          </a:p>
        </p:txBody>
      </p:sp>
      <p:pic>
        <p:nvPicPr>
          <p:cNvPr id="4" name="Picture 3" descr="slide 38.bmp"/>
          <p:cNvPicPr>
            <a:picLocks noChangeAspect="1"/>
          </p:cNvPicPr>
          <p:nvPr/>
        </p:nvPicPr>
        <p:blipFill>
          <a:blip r:embed="rId2" cstate="print"/>
          <a:stretch>
            <a:fillRect/>
          </a:stretch>
        </p:blipFill>
        <p:spPr>
          <a:xfrm>
            <a:off x="3657600" y="3124199"/>
            <a:ext cx="3733800" cy="280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7" dur="500"/>
                                        <p:tgtEl>
                                          <p:spTgt spid="460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box(in)">
                                      <p:cBhvr>
                                        <p:cTn id="12" dur="500"/>
                                        <p:tgtEl>
                                          <p:spTgt spid="4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r>
              <a:rPr lang="en-US" sz="2400" dirty="0" smtClean="0"/>
              <a:t>Short day plants and long day plants</a:t>
            </a:r>
          </a:p>
          <a:p>
            <a:pPr lvl="1"/>
            <a:r>
              <a:rPr lang="en-US" sz="2000" b="1" i="1" dirty="0" smtClean="0">
                <a:solidFill>
                  <a:srgbClr val="FF0000"/>
                </a:solidFill>
              </a:rPr>
              <a:t>Long day plants </a:t>
            </a:r>
            <a:r>
              <a:rPr lang="en-US" sz="2000" dirty="0" smtClean="0"/>
              <a:t>flower when the days are longer (summer)</a:t>
            </a:r>
          </a:p>
          <a:p>
            <a:pPr lvl="2"/>
            <a:r>
              <a:rPr lang="en-US" sz="1800" dirty="0" smtClean="0"/>
              <a:t>Examples:  Lettuce and Iris</a:t>
            </a:r>
          </a:p>
          <a:p>
            <a:pPr lvl="1"/>
            <a:r>
              <a:rPr lang="en-US" sz="2000" b="1" i="1" dirty="0" smtClean="0">
                <a:solidFill>
                  <a:srgbClr val="FF0000"/>
                </a:solidFill>
              </a:rPr>
              <a:t>Short day plants </a:t>
            </a:r>
            <a:r>
              <a:rPr lang="en-US" sz="2000" dirty="0" smtClean="0"/>
              <a:t>flower when the days are shorter (early spring or fall)</a:t>
            </a:r>
          </a:p>
          <a:p>
            <a:pPr lvl="2"/>
            <a:r>
              <a:rPr lang="en-US" sz="1800" dirty="0" smtClean="0"/>
              <a:t>Examples:  Chrysanthemums and strawberries.</a:t>
            </a:r>
          </a:p>
        </p:txBody>
      </p:sp>
      <p:sp>
        <p:nvSpPr>
          <p:cNvPr id="3" name="Title 2"/>
          <p:cNvSpPr>
            <a:spLocks noGrp="1"/>
          </p:cNvSpPr>
          <p:nvPr>
            <p:ph type="title"/>
          </p:nvPr>
        </p:nvSpPr>
        <p:spPr/>
        <p:txBody>
          <a:bodyPr/>
          <a:lstStyle/>
          <a:p>
            <a:pPr fontAlgn="auto">
              <a:spcAft>
                <a:spcPts val="0"/>
              </a:spcAft>
              <a:defRPr/>
            </a:pPr>
            <a:r>
              <a:rPr lang="en-US" dirty="0" smtClean="0"/>
              <a:t>Seasonal Changes</a:t>
            </a:r>
            <a:endParaRPr lang="en-US" dirty="0"/>
          </a:p>
        </p:txBody>
      </p:sp>
      <p:pic>
        <p:nvPicPr>
          <p:cNvPr id="4" name="Picture 3" descr="slide 39a.bmp"/>
          <p:cNvPicPr>
            <a:picLocks noChangeAspect="1"/>
          </p:cNvPicPr>
          <p:nvPr/>
        </p:nvPicPr>
        <p:blipFill>
          <a:blip r:embed="rId2" cstate="print"/>
          <a:stretch>
            <a:fillRect/>
          </a:stretch>
        </p:blipFill>
        <p:spPr>
          <a:xfrm>
            <a:off x="1143000" y="3657600"/>
            <a:ext cx="3581400" cy="2682593"/>
          </a:xfrm>
          <a:prstGeom prst="rect">
            <a:avLst/>
          </a:prstGeom>
        </p:spPr>
      </p:pic>
      <p:pic>
        <p:nvPicPr>
          <p:cNvPr id="5" name="Picture 4" descr="slide 39b.bmp"/>
          <p:cNvPicPr>
            <a:picLocks noChangeAspect="1"/>
          </p:cNvPicPr>
          <p:nvPr/>
        </p:nvPicPr>
        <p:blipFill>
          <a:blip r:embed="rId3" cstate="print"/>
          <a:stretch>
            <a:fillRect/>
          </a:stretch>
        </p:blipFill>
        <p:spPr>
          <a:xfrm>
            <a:off x="5257800" y="3581400"/>
            <a:ext cx="27432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7" dur="500"/>
                                        <p:tgtEl>
                                          <p:spTgt spid="4710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6">
                                            <p:txEl>
                                              <p:pRg st="2" end="2"/>
                                            </p:txEl>
                                          </p:spTgt>
                                        </p:tgtEl>
                                        <p:attrNameLst>
                                          <p:attrName>style.visibility</p:attrName>
                                        </p:attrNameLst>
                                      </p:cBhvr>
                                      <p:to>
                                        <p:strVal val="visible"/>
                                      </p:to>
                                    </p:set>
                                    <p:animEffect transition="in" filter="blinds(horizontal)">
                                      <p:cBhvr>
                                        <p:cTn id="10" dur="500"/>
                                        <p:tgtEl>
                                          <p:spTgt spid="4710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7106">
                                            <p:txEl>
                                              <p:pRg st="3" end="3"/>
                                            </p:txEl>
                                          </p:spTgt>
                                        </p:tgtEl>
                                        <p:attrNameLst>
                                          <p:attrName>style.visibility</p:attrName>
                                        </p:attrNameLst>
                                      </p:cBhvr>
                                      <p:to>
                                        <p:strVal val="visible"/>
                                      </p:to>
                                    </p:set>
                                    <p:animEffect transition="in" filter="box(in)">
                                      <p:cBhvr>
                                        <p:cTn id="20" dur="500"/>
                                        <p:tgtEl>
                                          <p:spTgt spid="47106">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animEffect transition="in" filter="box(in)">
                                      <p:cBhvr>
                                        <p:cTn id="23" dur="500"/>
                                        <p:tgtEl>
                                          <p:spTgt spid="4710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r>
              <a:rPr lang="en-US" sz="2400" dirty="0" smtClean="0"/>
              <a:t>What do you notice about these plant cells?</a:t>
            </a:r>
          </a:p>
          <a:p>
            <a:r>
              <a:rPr lang="en-US" sz="2400" dirty="0" smtClean="0"/>
              <a:t>Plant cells have rigid </a:t>
            </a:r>
            <a:r>
              <a:rPr lang="en-US" sz="2400" b="1" i="1" dirty="0" smtClean="0">
                <a:solidFill>
                  <a:srgbClr val="FF0000"/>
                </a:solidFill>
              </a:rPr>
              <a:t>cell walls </a:t>
            </a:r>
            <a:r>
              <a:rPr lang="en-US" sz="2400" dirty="0" smtClean="0"/>
              <a:t>which help to support a plant.</a:t>
            </a:r>
          </a:p>
        </p:txBody>
      </p:sp>
      <p:sp>
        <p:nvSpPr>
          <p:cNvPr id="3" name="Title 2"/>
          <p:cNvSpPr>
            <a:spLocks noGrp="1"/>
          </p:cNvSpPr>
          <p:nvPr>
            <p:ph type="title"/>
          </p:nvPr>
        </p:nvSpPr>
        <p:spPr/>
        <p:txBody>
          <a:bodyPr/>
          <a:lstStyle/>
          <a:p>
            <a:pPr fontAlgn="auto">
              <a:spcAft>
                <a:spcPts val="0"/>
              </a:spcAft>
              <a:defRPr/>
            </a:pPr>
            <a:r>
              <a:rPr lang="en-US" dirty="0" smtClean="0"/>
              <a:t>Adapting to Life on Land</a:t>
            </a:r>
            <a:endParaRPr lang="en-US" dirty="0"/>
          </a:p>
        </p:txBody>
      </p:sp>
      <p:pic>
        <p:nvPicPr>
          <p:cNvPr id="12292" name="Picture 3" descr="Science (Slide 6).jpg"/>
          <p:cNvPicPr>
            <a:picLocks noChangeAspect="1"/>
          </p:cNvPicPr>
          <p:nvPr/>
        </p:nvPicPr>
        <p:blipFill>
          <a:blip r:embed="rId2" cstate="print"/>
          <a:srcRect/>
          <a:stretch>
            <a:fillRect/>
          </a:stretch>
        </p:blipFill>
        <p:spPr bwMode="auto">
          <a:xfrm>
            <a:off x="3352800" y="2819400"/>
            <a:ext cx="4762500" cy="356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linds(horizontal)">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 calcmode="lin" valueType="num">
                                      <p:cBhvr additive="base">
                                        <p:cTn id="12"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US" sz="2400" dirty="0" smtClean="0"/>
              <a:t>Many plants live in areas with cold winters.  During these time periods the plants enter into a stage of </a:t>
            </a:r>
            <a:r>
              <a:rPr lang="en-US" sz="2400" b="1" i="1" dirty="0" smtClean="0">
                <a:solidFill>
                  <a:srgbClr val="FF0000"/>
                </a:solidFill>
              </a:rPr>
              <a:t>dormancy</a:t>
            </a:r>
            <a:r>
              <a:rPr lang="en-US" sz="2400" b="1" dirty="0" smtClean="0"/>
              <a:t>.</a:t>
            </a:r>
            <a:endParaRPr lang="en-US" sz="2400" dirty="0" smtClean="0"/>
          </a:p>
          <a:p>
            <a:r>
              <a:rPr lang="en-US" sz="2400" dirty="0" smtClean="0"/>
              <a:t>When plants go dormant, their leaves begin to change color because they stop producing chlorophyll.  </a:t>
            </a:r>
          </a:p>
        </p:txBody>
      </p:sp>
      <p:sp>
        <p:nvSpPr>
          <p:cNvPr id="3" name="Title 2"/>
          <p:cNvSpPr>
            <a:spLocks noGrp="1"/>
          </p:cNvSpPr>
          <p:nvPr>
            <p:ph type="title"/>
          </p:nvPr>
        </p:nvSpPr>
        <p:spPr/>
        <p:txBody>
          <a:bodyPr/>
          <a:lstStyle/>
          <a:p>
            <a:pPr fontAlgn="auto">
              <a:spcAft>
                <a:spcPts val="0"/>
              </a:spcAft>
              <a:defRPr/>
            </a:pPr>
            <a:r>
              <a:rPr lang="en-US" dirty="0" smtClean="0"/>
              <a:t>Seasonal Changes</a:t>
            </a:r>
            <a:endParaRPr lang="en-US" dirty="0"/>
          </a:p>
        </p:txBody>
      </p:sp>
      <p:pic>
        <p:nvPicPr>
          <p:cNvPr id="4" name="Picture 3" descr="slide 40.bmp"/>
          <p:cNvPicPr>
            <a:picLocks noChangeAspect="1"/>
          </p:cNvPicPr>
          <p:nvPr/>
        </p:nvPicPr>
        <p:blipFill>
          <a:blip r:embed="rId2" cstate="print"/>
          <a:stretch>
            <a:fillRect/>
          </a:stretch>
        </p:blipFill>
        <p:spPr>
          <a:xfrm>
            <a:off x="3733800" y="3581400"/>
            <a:ext cx="4191000" cy="3155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linds(horizontal)">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box(in)">
                                      <p:cBhvr>
                                        <p:cTn id="12" dur="500"/>
                                        <p:tgtEl>
                                          <p:spTgt spid="481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r>
              <a:rPr lang="en-US" sz="2400" dirty="0" smtClean="0"/>
              <a:t>After the leaves change color the plants extract all the remaining sugar and water from them.</a:t>
            </a:r>
          </a:p>
          <a:p>
            <a:r>
              <a:rPr lang="en-US" sz="2400" dirty="0" smtClean="0"/>
              <a:t>Once the leaves are stripped of their valuable nutrients they fall to the ground.</a:t>
            </a:r>
          </a:p>
        </p:txBody>
      </p:sp>
      <p:sp>
        <p:nvSpPr>
          <p:cNvPr id="3" name="Title 2"/>
          <p:cNvSpPr>
            <a:spLocks noGrp="1"/>
          </p:cNvSpPr>
          <p:nvPr>
            <p:ph type="title"/>
          </p:nvPr>
        </p:nvSpPr>
        <p:spPr/>
        <p:txBody>
          <a:bodyPr/>
          <a:lstStyle/>
          <a:p>
            <a:pPr fontAlgn="auto">
              <a:spcAft>
                <a:spcPts val="0"/>
              </a:spcAft>
              <a:defRPr/>
            </a:pPr>
            <a:r>
              <a:rPr lang="en-US" dirty="0" smtClean="0"/>
              <a:t>Seasonal Changes</a:t>
            </a:r>
            <a:endParaRPr lang="en-US" dirty="0"/>
          </a:p>
        </p:txBody>
      </p:sp>
      <p:pic>
        <p:nvPicPr>
          <p:cNvPr id="4" name="Picture 3" descr="slide 41.jpg"/>
          <p:cNvPicPr>
            <a:picLocks noChangeAspect="1"/>
          </p:cNvPicPr>
          <p:nvPr/>
        </p:nvPicPr>
        <p:blipFill>
          <a:blip r:embed="rId2" cstate="print"/>
          <a:stretch>
            <a:fillRect/>
          </a:stretch>
        </p:blipFill>
        <p:spPr>
          <a:xfrm>
            <a:off x="3200400" y="3124200"/>
            <a:ext cx="4724400" cy="35387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481138"/>
            <a:ext cx="5257800" cy="3090862"/>
          </a:xfrm>
        </p:spPr>
        <p:txBody>
          <a:bodyPr/>
          <a:lstStyle/>
          <a:p>
            <a:r>
              <a:rPr lang="en-US" sz="2400" dirty="0" smtClean="0"/>
              <a:t>Plant leaves have developed a waxy surface called a </a:t>
            </a:r>
            <a:r>
              <a:rPr lang="en-US" sz="2400" b="1" i="1" dirty="0" smtClean="0">
                <a:solidFill>
                  <a:srgbClr val="FF0000"/>
                </a:solidFill>
              </a:rPr>
              <a:t>cuticle</a:t>
            </a:r>
            <a:r>
              <a:rPr lang="en-US" sz="2400" dirty="0" smtClean="0"/>
              <a:t> to help prevent water loss.</a:t>
            </a:r>
          </a:p>
          <a:p>
            <a:pPr>
              <a:buFont typeface="Wingdings 3" pitchFamily="18" charset="2"/>
              <a:buNone/>
            </a:pPr>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Adapting to Life on Land</a:t>
            </a:r>
            <a:endParaRPr lang="en-US" dirty="0"/>
          </a:p>
        </p:txBody>
      </p:sp>
      <p:pic>
        <p:nvPicPr>
          <p:cNvPr id="13316" name="Picture 3" descr="Science (Slide 4).jpg"/>
          <p:cNvPicPr>
            <a:picLocks noChangeAspect="1"/>
          </p:cNvPicPr>
          <p:nvPr/>
        </p:nvPicPr>
        <p:blipFill>
          <a:blip r:embed="rId2" cstate="print"/>
          <a:srcRect/>
          <a:stretch>
            <a:fillRect/>
          </a:stretch>
        </p:blipFill>
        <p:spPr bwMode="auto">
          <a:xfrm>
            <a:off x="4800600" y="3124200"/>
            <a:ext cx="4271963"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153400" cy="1143000"/>
          </a:xfrm>
        </p:spPr>
        <p:txBody>
          <a:bodyPr/>
          <a:lstStyle/>
          <a:p>
            <a:pPr fontAlgn="auto">
              <a:spcAft>
                <a:spcPts val="0"/>
              </a:spcAft>
              <a:defRPr/>
            </a:pPr>
            <a:r>
              <a:rPr lang="en-US" dirty="0" smtClean="0"/>
              <a:t>Adapting to Life on Land</a:t>
            </a:r>
            <a:endParaRPr lang="en-US" dirty="0"/>
          </a:p>
        </p:txBody>
      </p:sp>
      <p:sp>
        <p:nvSpPr>
          <p:cNvPr id="14339" name="Content Placeholder 1"/>
          <p:cNvSpPr>
            <a:spLocks noGrp="1"/>
          </p:cNvSpPr>
          <p:nvPr>
            <p:ph idx="1"/>
          </p:nvPr>
        </p:nvSpPr>
        <p:spPr/>
        <p:txBody>
          <a:bodyPr/>
          <a:lstStyle/>
          <a:p>
            <a:r>
              <a:rPr lang="en-US" sz="2400" dirty="0" smtClean="0"/>
              <a:t>Larger Plants have developed </a:t>
            </a:r>
            <a:r>
              <a:rPr lang="en-US" sz="2400" b="1" i="1" dirty="0" smtClean="0">
                <a:solidFill>
                  <a:srgbClr val="FF0000"/>
                </a:solidFill>
              </a:rPr>
              <a:t>vascular tissue</a:t>
            </a:r>
            <a:r>
              <a:rPr lang="en-US" sz="2400" dirty="0" smtClean="0"/>
              <a:t>, a system of tube like structures which move water and essential nutrients.</a:t>
            </a:r>
          </a:p>
          <a:p>
            <a:r>
              <a:rPr lang="en-US" sz="2400" dirty="0" smtClean="0"/>
              <a:t>What do these </a:t>
            </a:r>
          </a:p>
          <a:p>
            <a:pPr>
              <a:buFont typeface="Wingdings 3" pitchFamily="18" charset="2"/>
              <a:buNone/>
            </a:pPr>
            <a:r>
              <a:rPr lang="en-US" sz="2400" dirty="0" smtClean="0"/>
              <a:t>tubes look like?</a:t>
            </a:r>
          </a:p>
        </p:txBody>
      </p:sp>
      <p:pic>
        <p:nvPicPr>
          <p:cNvPr id="14340" name="Picture 3" descr="Science (Slide 5).jpg"/>
          <p:cNvPicPr>
            <a:picLocks noChangeAspect="1"/>
          </p:cNvPicPr>
          <p:nvPr/>
        </p:nvPicPr>
        <p:blipFill>
          <a:blip r:embed="rId2" cstate="print"/>
          <a:srcRect/>
          <a:stretch>
            <a:fillRect/>
          </a:stretch>
        </p:blipFill>
        <p:spPr bwMode="auto">
          <a:xfrm>
            <a:off x="3733800" y="2667000"/>
            <a:ext cx="5021263"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amond(in)">
                                      <p:cBhvr>
                                        <p:cTn id="12" dur="2000"/>
                                        <p:tgtEl>
                                          <p:spTgt spid="1433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diamond(in)">
                                      <p:cBhvr>
                                        <p:cTn id="15"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481138"/>
            <a:ext cx="8077200" cy="652462"/>
          </a:xfrm>
        </p:spPr>
        <p:txBody>
          <a:bodyPr/>
          <a:lstStyle/>
          <a:p>
            <a:r>
              <a:rPr lang="en-US" sz="2400" smtClean="0"/>
              <a:t>Scientists have grouped plants into two major groups.</a:t>
            </a:r>
          </a:p>
        </p:txBody>
      </p:sp>
      <p:sp>
        <p:nvSpPr>
          <p:cNvPr id="3" name="Title 2"/>
          <p:cNvSpPr>
            <a:spLocks noGrp="1"/>
          </p:cNvSpPr>
          <p:nvPr>
            <p:ph type="title"/>
          </p:nvPr>
        </p:nvSpPr>
        <p:spPr/>
        <p:txBody>
          <a:bodyPr/>
          <a:lstStyle/>
          <a:p>
            <a:pPr fontAlgn="auto">
              <a:spcAft>
                <a:spcPts val="0"/>
              </a:spcAft>
              <a:defRPr/>
            </a:pPr>
            <a:r>
              <a:rPr lang="en-US" dirty="0" smtClean="0"/>
              <a:t>Classifying Plants</a:t>
            </a:r>
            <a:endParaRPr lang="en-US" dirty="0"/>
          </a:p>
        </p:txBody>
      </p:sp>
      <p:pic>
        <p:nvPicPr>
          <p:cNvPr id="15364" name="Picture 3" descr="Science (Slide 7a).jpg"/>
          <p:cNvPicPr>
            <a:picLocks noChangeAspect="1"/>
          </p:cNvPicPr>
          <p:nvPr/>
        </p:nvPicPr>
        <p:blipFill>
          <a:blip r:embed="rId2" cstate="print"/>
          <a:srcRect/>
          <a:stretch>
            <a:fillRect/>
          </a:stretch>
        </p:blipFill>
        <p:spPr bwMode="auto">
          <a:xfrm>
            <a:off x="457200" y="2209800"/>
            <a:ext cx="3952875" cy="3162300"/>
          </a:xfrm>
          <a:prstGeom prst="rect">
            <a:avLst/>
          </a:prstGeom>
          <a:noFill/>
          <a:ln w="9525">
            <a:noFill/>
            <a:miter lim="800000"/>
            <a:headEnd/>
            <a:tailEnd/>
          </a:ln>
        </p:spPr>
      </p:pic>
      <p:pic>
        <p:nvPicPr>
          <p:cNvPr id="15365" name="Picture 4" descr="Science (Slide 7b).jpg"/>
          <p:cNvPicPr>
            <a:picLocks noChangeAspect="1"/>
          </p:cNvPicPr>
          <p:nvPr/>
        </p:nvPicPr>
        <p:blipFill>
          <a:blip r:embed="rId3" cstate="print"/>
          <a:srcRect/>
          <a:stretch>
            <a:fillRect/>
          </a:stretch>
        </p:blipFill>
        <p:spPr bwMode="auto">
          <a:xfrm>
            <a:off x="4495800" y="2209800"/>
            <a:ext cx="39179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371600"/>
            <a:ext cx="8229600" cy="4635500"/>
          </a:xfrm>
        </p:spPr>
        <p:txBody>
          <a:bodyPr/>
          <a:lstStyle/>
          <a:p>
            <a:r>
              <a:rPr lang="en-US" sz="2400" b="1" i="1" u="sng" dirty="0" smtClean="0">
                <a:solidFill>
                  <a:srgbClr val="FF0000"/>
                </a:solidFill>
              </a:rPr>
              <a:t>Nonvascular plants</a:t>
            </a:r>
            <a:r>
              <a:rPr lang="en-US" sz="2400" b="1" i="1" dirty="0" smtClean="0">
                <a:solidFill>
                  <a:srgbClr val="FF0000"/>
                </a:solidFill>
              </a:rPr>
              <a:t> </a:t>
            </a:r>
            <a:r>
              <a:rPr lang="en-US" sz="2400" dirty="0" smtClean="0"/>
              <a:t>are small, low growing plants which do not have roots.  These plants simply absorb water and minerals from their environment.</a:t>
            </a:r>
            <a:r>
              <a:rPr lang="en-US" sz="2400" u="sng" dirty="0" smtClean="0"/>
              <a:t> </a:t>
            </a:r>
          </a:p>
        </p:txBody>
      </p:sp>
      <p:sp>
        <p:nvSpPr>
          <p:cNvPr id="3" name="Title 2"/>
          <p:cNvSpPr>
            <a:spLocks noGrp="1"/>
          </p:cNvSpPr>
          <p:nvPr>
            <p:ph type="title"/>
          </p:nvPr>
        </p:nvSpPr>
        <p:spPr>
          <a:xfrm>
            <a:off x="457200" y="274638"/>
            <a:ext cx="8077200" cy="792162"/>
          </a:xfrm>
        </p:spPr>
        <p:txBody>
          <a:bodyPr/>
          <a:lstStyle/>
          <a:p>
            <a:pPr fontAlgn="auto">
              <a:spcAft>
                <a:spcPts val="0"/>
              </a:spcAft>
              <a:defRPr/>
            </a:pPr>
            <a:r>
              <a:rPr lang="en-US" dirty="0" smtClean="0"/>
              <a:t>Classifying Plants</a:t>
            </a:r>
            <a:endParaRPr lang="en-US" dirty="0"/>
          </a:p>
        </p:txBody>
      </p:sp>
      <p:pic>
        <p:nvPicPr>
          <p:cNvPr id="4" name="Picture 3" descr="Science (Slide 8).jpg"/>
          <p:cNvPicPr>
            <a:picLocks noChangeAspect="1"/>
          </p:cNvPicPr>
          <p:nvPr/>
        </p:nvPicPr>
        <p:blipFill>
          <a:blip r:embed="rId2" cstate="print"/>
          <a:stretch>
            <a:fillRect/>
          </a:stretch>
        </p:blipFill>
        <p:spPr>
          <a:xfrm>
            <a:off x="3200400" y="2590800"/>
            <a:ext cx="5334213"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524000"/>
            <a:ext cx="8229600" cy="4483100"/>
          </a:xfrm>
        </p:spPr>
        <p:txBody>
          <a:bodyPr/>
          <a:lstStyle/>
          <a:p>
            <a:r>
              <a:rPr lang="en-US" sz="2400" b="1" i="1" u="sng" dirty="0" smtClean="0">
                <a:solidFill>
                  <a:srgbClr val="FF0000"/>
                </a:solidFill>
              </a:rPr>
              <a:t>Vascular plants</a:t>
            </a:r>
            <a:r>
              <a:rPr lang="en-US" sz="2400" i="1" dirty="0" smtClean="0">
                <a:solidFill>
                  <a:srgbClr val="FF0000"/>
                </a:solidFill>
              </a:rPr>
              <a:t> </a:t>
            </a:r>
            <a:r>
              <a:rPr lang="en-US" sz="2400" dirty="0" smtClean="0"/>
              <a:t>are plants with tube like structures that both support the plant and move nutrients throughout it.</a:t>
            </a:r>
            <a:endParaRPr lang="en-US" sz="2400" b="1" u="sng" dirty="0" smtClean="0"/>
          </a:p>
        </p:txBody>
      </p:sp>
      <p:sp>
        <p:nvSpPr>
          <p:cNvPr id="3" name="Title 2"/>
          <p:cNvSpPr>
            <a:spLocks noGrp="1"/>
          </p:cNvSpPr>
          <p:nvPr>
            <p:ph type="title"/>
          </p:nvPr>
        </p:nvSpPr>
        <p:spPr>
          <a:xfrm>
            <a:off x="457200" y="274638"/>
            <a:ext cx="8229600" cy="868362"/>
          </a:xfrm>
        </p:spPr>
        <p:txBody>
          <a:bodyPr/>
          <a:lstStyle/>
          <a:p>
            <a:pPr fontAlgn="auto">
              <a:spcAft>
                <a:spcPts val="0"/>
              </a:spcAft>
              <a:defRPr/>
            </a:pPr>
            <a:r>
              <a:rPr lang="en-US" dirty="0" smtClean="0"/>
              <a:t>Classifying Plants</a:t>
            </a:r>
            <a:endParaRPr lang="en-US" dirty="0"/>
          </a:p>
        </p:txBody>
      </p:sp>
      <p:pic>
        <p:nvPicPr>
          <p:cNvPr id="4" name="Picture 3" descr="Science slide 9.jpg"/>
          <p:cNvPicPr>
            <a:picLocks noChangeAspect="1"/>
          </p:cNvPicPr>
          <p:nvPr/>
        </p:nvPicPr>
        <p:blipFill>
          <a:blip r:embed="rId2" cstate="print"/>
          <a:stretch>
            <a:fillRect/>
          </a:stretch>
        </p:blipFill>
        <p:spPr>
          <a:xfrm>
            <a:off x="2209800" y="2743200"/>
            <a:ext cx="1847850" cy="2466975"/>
          </a:xfrm>
          <a:prstGeom prst="rect">
            <a:avLst/>
          </a:prstGeom>
        </p:spPr>
      </p:pic>
      <p:pic>
        <p:nvPicPr>
          <p:cNvPr id="5" name="Picture 4" descr="science slide 9b.jpg"/>
          <p:cNvPicPr>
            <a:picLocks noChangeAspect="1"/>
          </p:cNvPicPr>
          <p:nvPr/>
        </p:nvPicPr>
        <p:blipFill>
          <a:blip r:embed="rId3" cstate="print"/>
          <a:stretch>
            <a:fillRect/>
          </a:stretch>
        </p:blipFill>
        <p:spPr>
          <a:xfrm>
            <a:off x="5029200" y="2438400"/>
            <a:ext cx="2057400" cy="3067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ox(in)">
                                      <p:cBhvr>
                                        <p:cTn id="7" dur="500"/>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696</TotalTime>
  <Words>1209</Words>
  <Application>Microsoft Office PowerPoint</Application>
  <PresentationFormat>On-screen Show (4:3)</PresentationFormat>
  <Paragraphs>163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Chapter 8:  Plants</vt:lpstr>
      <vt:lpstr>The Plant Kingdom</vt:lpstr>
      <vt:lpstr>Autotrophs</vt:lpstr>
      <vt:lpstr>Adapting to Life on Land</vt:lpstr>
      <vt:lpstr>Adapting to Life on Land</vt:lpstr>
      <vt:lpstr>Adapting to Life on Land</vt:lpstr>
      <vt:lpstr>Classifying Plants</vt:lpstr>
      <vt:lpstr>Classifying Plants</vt:lpstr>
      <vt:lpstr>Classifying Plants</vt:lpstr>
      <vt:lpstr>Complex Life Cycles</vt:lpstr>
      <vt:lpstr>Seedless and Seed Plants</vt:lpstr>
      <vt:lpstr>Seedless Plants</vt:lpstr>
      <vt:lpstr>Seedless Plants</vt:lpstr>
      <vt:lpstr>Seed Plants</vt:lpstr>
      <vt:lpstr>Seed Plants</vt:lpstr>
      <vt:lpstr>How Seeds Become New Plants</vt:lpstr>
      <vt:lpstr>How Seeds Become New Plants</vt:lpstr>
      <vt:lpstr>How Seeds Become New Plants</vt:lpstr>
      <vt:lpstr>Roots</vt:lpstr>
      <vt:lpstr>Roots </vt:lpstr>
      <vt:lpstr>Roots</vt:lpstr>
      <vt:lpstr>Roots</vt:lpstr>
      <vt:lpstr>Roots</vt:lpstr>
      <vt:lpstr>Stems</vt:lpstr>
      <vt:lpstr>Stems</vt:lpstr>
      <vt:lpstr>Stems</vt:lpstr>
      <vt:lpstr>Stems</vt:lpstr>
      <vt:lpstr>Stems</vt:lpstr>
      <vt:lpstr>Stems</vt:lpstr>
      <vt:lpstr>Stems</vt:lpstr>
      <vt:lpstr>Leaves</vt:lpstr>
      <vt:lpstr>Leaves</vt:lpstr>
      <vt:lpstr>Leaves</vt:lpstr>
      <vt:lpstr>Leaves</vt:lpstr>
      <vt:lpstr>Plant Responses and Growth</vt:lpstr>
      <vt:lpstr>Tropisms</vt:lpstr>
      <vt:lpstr>Tropisms</vt:lpstr>
      <vt:lpstr>Tropisms</vt:lpstr>
      <vt:lpstr>Seasonal Changes</vt:lpstr>
      <vt:lpstr>Seasonal Changes</vt:lpstr>
      <vt:lpstr>Seasonal Changes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Plants</dc:title>
  <dc:creator>Karen Hintz</dc:creator>
  <cp:lastModifiedBy>administrator</cp:lastModifiedBy>
  <cp:revision>51</cp:revision>
  <dcterms:created xsi:type="dcterms:W3CDTF">2012-04-15T18:15:57Z</dcterms:created>
  <dcterms:modified xsi:type="dcterms:W3CDTF">2012-04-18T16:14:27Z</dcterms:modified>
</cp:coreProperties>
</file>