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1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1981-7046-4BBB-91C8-2B21C1260C38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0595-672E-4B84-945C-2C61D1B28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1981-7046-4BBB-91C8-2B21C1260C38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0595-672E-4B84-945C-2C61D1B28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1981-7046-4BBB-91C8-2B21C1260C38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0595-672E-4B84-945C-2C61D1B28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1981-7046-4BBB-91C8-2B21C1260C38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0595-672E-4B84-945C-2C61D1B28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1981-7046-4BBB-91C8-2B21C1260C38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0595-672E-4B84-945C-2C61D1B28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1981-7046-4BBB-91C8-2B21C1260C38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0595-672E-4B84-945C-2C61D1B28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1981-7046-4BBB-91C8-2B21C1260C38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0595-672E-4B84-945C-2C61D1B28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1981-7046-4BBB-91C8-2B21C1260C38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0595-672E-4B84-945C-2C61D1B28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1981-7046-4BBB-91C8-2B21C1260C38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0595-672E-4B84-945C-2C61D1B28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1981-7046-4BBB-91C8-2B21C1260C38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90595-672E-4B84-945C-2C61D1B28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1981-7046-4BBB-91C8-2B21C1260C38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6490595-672E-4B84-945C-2C61D1B28B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961981-7046-4BBB-91C8-2B21C1260C38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490595-672E-4B84-945C-2C61D1B28B5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Life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 dirty="0" smtClean="0"/>
              <a:t>Section 2 – Scientific Inquiry</a:t>
            </a:r>
            <a:endParaRPr lang="en-US" sz="5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01973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/>
              <a:t> The Scientific Process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 Scientific Attitudes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Scientific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Scientific inquiry refers to the many ways in which scientists study the natural world and propose explanations based upon the evidence they gather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It usually begins with a </a:t>
            </a:r>
            <a:r>
              <a:rPr lang="en-US" b="1" i="1" dirty="0" smtClean="0">
                <a:solidFill>
                  <a:srgbClr val="FF0000"/>
                </a:solidFill>
              </a:rPr>
              <a:t>problem</a:t>
            </a:r>
            <a:r>
              <a:rPr lang="en-US" dirty="0" smtClean="0"/>
              <a:t> to solve or a </a:t>
            </a:r>
            <a:r>
              <a:rPr lang="en-US" b="1" i="1" dirty="0" smtClean="0">
                <a:solidFill>
                  <a:srgbClr val="FF0000"/>
                </a:solidFill>
              </a:rPr>
              <a:t>question</a:t>
            </a:r>
            <a:r>
              <a:rPr lang="en-US" dirty="0" smtClean="0"/>
              <a:t> that needs to be answered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 good question cannot be answered by simple “YES” or “NO”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Scientific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next step is to develop a </a:t>
            </a:r>
            <a:r>
              <a:rPr lang="en-US" b="1" i="1" dirty="0" smtClean="0">
                <a:solidFill>
                  <a:srgbClr val="FF0000"/>
                </a:solidFill>
              </a:rPr>
              <a:t>hypothesis</a:t>
            </a:r>
          </a:p>
          <a:p>
            <a:pPr lvl="1" algn="just"/>
            <a:r>
              <a:rPr lang="en-US" dirty="0" smtClean="0"/>
              <a:t>A possible explanation for an observed phenomenon</a:t>
            </a:r>
          </a:p>
          <a:p>
            <a:pPr lvl="1" algn="just"/>
            <a:r>
              <a:rPr lang="en-US" dirty="0" smtClean="0"/>
              <a:t>An educated guess, or prediction, as to the answer of a question</a:t>
            </a:r>
          </a:p>
          <a:p>
            <a:pPr lvl="1" algn="just"/>
            <a:r>
              <a:rPr lang="en-US" dirty="0" smtClean="0"/>
              <a:t>It must be testable!</a:t>
            </a:r>
          </a:p>
          <a:p>
            <a:pPr lvl="2" algn="just"/>
            <a:r>
              <a:rPr lang="en-US" dirty="0" smtClean="0"/>
              <a:t>Gather evidence to either support or reject a hypothesis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Scientific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Design an </a:t>
            </a:r>
            <a:r>
              <a:rPr lang="en-US" b="1" i="1" dirty="0" smtClean="0">
                <a:solidFill>
                  <a:srgbClr val="FF0000"/>
                </a:solidFill>
              </a:rPr>
              <a:t>experiment</a:t>
            </a:r>
            <a:endParaRPr lang="en-US" dirty="0" smtClean="0">
              <a:solidFill>
                <a:srgbClr val="FF0000"/>
              </a:solidFill>
            </a:endParaRPr>
          </a:p>
          <a:p>
            <a:pPr lvl="1" algn="just"/>
            <a:r>
              <a:rPr lang="en-US" dirty="0" smtClean="0"/>
              <a:t>Tests a hypothesis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dirty="0" smtClean="0"/>
              <a:t>All factors that can change in an experiment are called </a:t>
            </a:r>
            <a:r>
              <a:rPr lang="en-US" b="1" i="1" dirty="0" smtClean="0">
                <a:solidFill>
                  <a:srgbClr val="FF0000"/>
                </a:solidFill>
              </a:rPr>
              <a:t>variables</a:t>
            </a:r>
            <a:r>
              <a:rPr lang="en-US" b="1" i="1" dirty="0" smtClean="0"/>
              <a:t>.</a:t>
            </a:r>
            <a:endParaRPr lang="en-US" dirty="0" smtClean="0"/>
          </a:p>
          <a:p>
            <a:pPr lvl="1" algn="just"/>
            <a:r>
              <a:rPr lang="en-US" b="1" i="1" dirty="0" smtClean="0">
                <a:solidFill>
                  <a:srgbClr val="FF0000"/>
                </a:solidFill>
              </a:rPr>
              <a:t>Manipulated</a:t>
            </a:r>
            <a:r>
              <a:rPr lang="en-US" dirty="0" smtClean="0"/>
              <a:t> (</a:t>
            </a:r>
            <a:r>
              <a:rPr lang="en-US" i="1" dirty="0" smtClean="0"/>
              <a:t>aka</a:t>
            </a:r>
            <a:r>
              <a:rPr lang="en-US" dirty="0" smtClean="0"/>
              <a:t> independent) </a:t>
            </a:r>
            <a:r>
              <a:rPr lang="en-US" b="1" i="1" dirty="0" smtClean="0">
                <a:solidFill>
                  <a:srgbClr val="FF0000"/>
                </a:solidFill>
              </a:rPr>
              <a:t>variable</a:t>
            </a:r>
            <a:r>
              <a:rPr lang="en-US" dirty="0" smtClean="0"/>
              <a:t> is the variable that is purposely changed</a:t>
            </a:r>
          </a:p>
          <a:p>
            <a:pPr lvl="1" algn="just"/>
            <a:r>
              <a:rPr lang="en-US" b="1" i="1" dirty="0" smtClean="0">
                <a:solidFill>
                  <a:srgbClr val="FF0000"/>
                </a:solidFill>
              </a:rPr>
              <a:t>Responding</a:t>
            </a:r>
            <a:r>
              <a:rPr lang="en-US" dirty="0" smtClean="0"/>
              <a:t> (aka dependent) </a:t>
            </a:r>
            <a:r>
              <a:rPr lang="en-US" b="1" i="1" dirty="0" smtClean="0">
                <a:solidFill>
                  <a:srgbClr val="FF0000"/>
                </a:solidFill>
              </a:rPr>
              <a:t>variable</a:t>
            </a:r>
            <a:r>
              <a:rPr lang="en-US" dirty="0" smtClean="0"/>
              <a:t> is the factor that </a:t>
            </a:r>
            <a:r>
              <a:rPr lang="en-US" i="1" dirty="0" smtClean="0"/>
              <a:t>may</a:t>
            </a:r>
            <a:r>
              <a:rPr lang="en-US" dirty="0" smtClean="0"/>
              <a:t> change in response to the manipulated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Scientific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 smtClean="0">
                <a:solidFill>
                  <a:srgbClr val="FF0000"/>
                </a:solidFill>
              </a:rPr>
              <a:t>Controlled experiment</a:t>
            </a:r>
          </a:p>
          <a:p>
            <a:pPr lvl="1" algn="just"/>
            <a:r>
              <a:rPr lang="en-US" i="1" u="sng" dirty="0" smtClean="0"/>
              <a:t>Only one</a:t>
            </a:r>
            <a:r>
              <a:rPr lang="en-US" i="1" dirty="0" smtClean="0"/>
              <a:t> </a:t>
            </a:r>
            <a:r>
              <a:rPr lang="en-US" dirty="0" smtClean="0"/>
              <a:t>variable is manipulated at a time, so we know that any change in the responding variable is due to that one factor!</a:t>
            </a:r>
          </a:p>
          <a:p>
            <a:pPr lvl="1" algn="just"/>
            <a:r>
              <a:rPr lang="en-US" dirty="0" smtClean="0"/>
              <a:t>All other variables must be kept exactly the same</a:t>
            </a:r>
          </a:p>
          <a:p>
            <a:pPr lvl="1" algn="just"/>
            <a:r>
              <a:rPr lang="en-US" dirty="0" smtClean="0"/>
              <a:t>Variable kept the same are often called </a:t>
            </a:r>
            <a:r>
              <a:rPr lang="en-US" b="1" i="1" dirty="0" smtClean="0">
                <a:solidFill>
                  <a:srgbClr val="FF0000"/>
                </a:solidFill>
              </a:rPr>
              <a:t>constants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Scientific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 smtClean="0">
                <a:solidFill>
                  <a:srgbClr val="FF0000"/>
                </a:solidFill>
              </a:rPr>
              <a:t>Collect</a:t>
            </a:r>
            <a:r>
              <a:rPr lang="en-US" dirty="0" smtClean="0"/>
              <a:t> and </a:t>
            </a:r>
            <a:r>
              <a:rPr lang="en-US" b="1" i="1" dirty="0" smtClean="0">
                <a:solidFill>
                  <a:srgbClr val="FF0000"/>
                </a:solidFill>
              </a:rPr>
              <a:t>interpret</a:t>
            </a:r>
            <a:r>
              <a:rPr lang="en-US" dirty="0" smtClean="0"/>
              <a:t> information (</a:t>
            </a:r>
            <a:r>
              <a:rPr lang="en-US" b="1" i="1" dirty="0" smtClean="0">
                <a:solidFill>
                  <a:srgbClr val="FF0000"/>
                </a:solidFill>
              </a:rPr>
              <a:t>data</a:t>
            </a:r>
            <a:r>
              <a:rPr lang="en-US" dirty="0" smtClean="0"/>
              <a:t>)</a:t>
            </a:r>
          </a:p>
          <a:p>
            <a:pPr lvl="1" algn="just"/>
            <a:r>
              <a:rPr lang="en-US" dirty="0" smtClean="0"/>
              <a:t>Data are facts, figures, and other info gathered by observations</a:t>
            </a:r>
          </a:p>
          <a:p>
            <a:pPr lvl="1" algn="just"/>
            <a:r>
              <a:rPr lang="en-US" dirty="0" smtClean="0"/>
              <a:t>Organized into tables and graphs  to aid understanding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b="1" i="1" dirty="0" smtClean="0">
                <a:solidFill>
                  <a:srgbClr val="FF0000"/>
                </a:solidFill>
              </a:rPr>
              <a:t>Draw conclusions </a:t>
            </a:r>
            <a:r>
              <a:rPr lang="en-US" dirty="0" smtClean="0"/>
              <a:t>as to what the results of the experiment really mean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b="1" i="1" dirty="0" smtClean="0">
                <a:solidFill>
                  <a:srgbClr val="FF0000"/>
                </a:solidFill>
              </a:rPr>
              <a:t>Communicate</a:t>
            </a:r>
            <a:r>
              <a:rPr lang="en-US" dirty="0" smtClean="0"/>
              <a:t> results and interpretations with others through writing and speaking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Section 1 – What is Science?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772336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/>
              <a:t>Science: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2000" b="1" i="1" dirty="0" smtClean="0">
                <a:solidFill>
                  <a:srgbClr val="FFFF00"/>
                </a:solidFill>
              </a:rPr>
              <a:t>A way of learning about and figuring out the truth of the natural world</a:t>
            </a:r>
          </a:p>
          <a:p>
            <a:pPr algn="just"/>
            <a:r>
              <a:rPr lang="en-US" sz="2400" dirty="0" smtClean="0"/>
              <a:t>Skills used by scientists: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2000" b="1" i="1" dirty="0" smtClean="0">
                <a:solidFill>
                  <a:srgbClr val="FFFF00"/>
                </a:solidFill>
              </a:rPr>
              <a:t>Observing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2000" b="1" i="1" dirty="0" smtClean="0">
                <a:solidFill>
                  <a:srgbClr val="FFFF00"/>
                </a:solidFill>
              </a:rPr>
              <a:t>Inferring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2000" b="1" i="1" dirty="0" smtClean="0">
                <a:solidFill>
                  <a:srgbClr val="FFFF00"/>
                </a:solidFill>
              </a:rPr>
              <a:t>Predicting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2000" b="1" i="1" dirty="0" smtClean="0">
                <a:solidFill>
                  <a:srgbClr val="FFFF00"/>
                </a:solidFill>
              </a:rPr>
              <a:t>Classifying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2000" b="1" i="1" dirty="0" smtClean="0">
                <a:solidFill>
                  <a:srgbClr val="FFFF00"/>
                </a:solidFill>
              </a:rPr>
              <a:t>Making models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Using one or more of your senses to gather information (</a:t>
            </a:r>
            <a:r>
              <a:rPr lang="en-US" i="1" dirty="0" smtClean="0"/>
              <a:t>facts</a:t>
            </a:r>
            <a:r>
              <a:rPr lang="en-US" dirty="0" smtClean="0"/>
              <a:t>).</a:t>
            </a:r>
          </a:p>
          <a:p>
            <a:pPr algn="just"/>
            <a:r>
              <a:rPr lang="en-US" dirty="0" smtClean="0"/>
              <a:t>Observations can be:</a:t>
            </a:r>
          </a:p>
          <a:p>
            <a:pPr lvl="1" algn="just"/>
            <a:r>
              <a:rPr lang="en-US" dirty="0" smtClean="0"/>
              <a:t>“</a:t>
            </a:r>
            <a:r>
              <a:rPr lang="en-US" i="1" dirty="0" smtClean="0"/>
              <a:t>Quantitative</a:t>
            </a:r>
            <a:r>
              <a:rPr lang="en-US" dirty="0" smtClean="0"/>
              <a:t>”</a:t>
            </a:r>
          </a:p>
          <a:p>
            <a:pPr lvl="2" algn="just"/>
            <a:r>
              <a:rPr lang="en-US" dirty="0" smtClean="0"/>
              <a:t>Observation that involves a count  or amount  of something</a:t>
            </a:r>
          </a:p>
          <a:p>
            <a:pPr lvl="2" algn="just"/>
            <a:r>
              <a:rPr lang="en-US" u="sng" dirty="0" smtClean="0">
                <a:solidFill>
                  <a:srgbClr val="FF0000"/>
                </a:solidFill>
              </a:rPr>
              <a:t>Ex</a:t>
            </a:r>
            <a:r>
              <a:rPr lang="en-US" dirty="0" smtClean="0">
                <a:solidFill>
                  <a:srgbClr val="FF0000"/>
                </a:solidFill>
              </a:rPr>
              <a:t>:  There are 22 emails in my inbox</a:t>
            </a:r>
          </a:p>
          <a:p>
            <a:pPr lvl="1" algn="just"/>
            <a:r>
              <a:rPr lang="en-US" dirty="0" smtClean="0"/>
              <a:t>“</a:t>
            </a:r>
            <a:r>
              <a:rPr lang="en-US" i="1" dirty="0" smtClean="0"/>
              <a:t>Qualitative</a:t>
            </a:r>
            <a:r>
              <a:rPr lang="en-US" dirty="0" smtClean="0"/>
              <a:t>”</a:t>
            </a:r>
          </a:p>
          <a:p>
            <a:pPr lvl="2" algn="just"/>
            <a:r>
              <a:rPr lang="en-US" dirty="0" smtClean="0"/>
              <a:t>Observation that involves a description that can’t be expressed with numbers</a:t>
            </a:r>
          </a:p>
          <a:p>
            <a:pPr lvl="2" algn="just"/>
            <a:r>
              <a:rPr lang="en-US" u="sng" dirty="0" smtClean="0">
                <a:solidFill>
                  <a:srgbClr val="FF0000"/>
                </a:solidFill>
              </a:rPr>
              <a:t>Ex</a:t>
            </a:r>
            <a:r>
              <a:rPr lang="en-US" dirty="0" smtClean="0">
                <a:solidFill>
                  <a:srgbClr val="FF0000"/>
                </a:solidFill>
              </a:rPr>
              <a:t>: The NY-Giants uniforms are blue and white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Attempting to explain or interpret an observation</a:t>
            </a:r>
          </a:p>
          <a:p>
            <a:r>
              <a:rPr lang="en-US" dirty="0" smtClean="0"/>
              <a:t>Often involves guessing, BUT not wild guessing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Make some observations about the picture below.  Then make some inferences to explain it.</a:t>
            </a:r>
            <a:endParaRPr lang="en-US" sz="3200" dirty="0"/>
          </a:p>
        </p:txBody>
      </p:sp>
      <p:pic>
        <p:nvPicPr>
          <p:cNvPr id="4" name="Content Placeholder 3" descr="observation vs inference imag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2209799"/>
            <a:ext cx="5334000" cy="419425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Closely related to “inference”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Inference</a:t>
            </a:r>
            <a:r>
              <a:rPr lang="en-US" dirty="0" smtClean="0"/>
              <a:t> attempts to explain what </a:t>
            </a:r>
            <a:r>
              <a:rPr lang="en-US" i="1" dirty="0" smtClean="0"/>
              <a:t>has</a:t>
            </a:r>
            <a:r>
              <a:rPr lang="en-US" dirty="0" smtClean="0"/>
              <a:t> happened or is </a:t>
            </a:r>
            <a:r>
              <a:rPr lang="en-US" i="1" dirty="0" smtClean="0"/>
              <a:t>currently</a:t>
            </a:r>
            <a:r>
              <a:rPr lang="en-US" dirty="0" smtClean="0"/>
              <a:t> happening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Prediction</a:t>
            </a:r>
            <a:r>
              <a:rPr lang="en-US" dirty="0" smtClean="0"/>
              <a:t> is an attempt to forecast what </a:t>
            </a:r>
            <a:r>
              <a:rPr lang="en-US" i="1" dirty="0" smtClean="0"/>
              <a:t>will</a:t>
            </a:r>
            <a:r>
              <a:rPr lang="en-US" dirty="0" smtClean="0"/>
              <a:t> happen based upon observations or past experience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Grouping information that is alike in some way</a:t>
            </a:r>
          </a:p>
          <a:p>
            <a:pPr lvl="1"/>
            <a:r>
              <a:rPr lang="en-US" u="sng" dirty="0" smtClean="0">
                <a:solidFill>
                  <a:srgbClr val="FF0000"/>
                </a:solidFill>
              </a:rPr>
              <a:t>Ex</a:t>
            </a:r>
            <a:r>
              <a:rPr lang="en-US" dirty="0" smtClean="0"/>
              <a:t>:  </a:t>
            </a:r>
            <a:r>
              <a:rPr lang="en-US" i="1" dirty="0" smtClean="0">
                <a:solidFill>
                  <a:schemeClr val="accent2">
                    <a:lumMod val="50000"/>
                  </a:schemeClr>
                </a:solidFill>
              </a:rPr>
              <a:t>How are your clothes classified in your room?</a:t>
            </a:r>
            <a:endParaRPr lang="en-US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Models help to simplify things that are complex or difficult to understand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Examples – </a:t>
            </a:r>
          </a:p>
          <a:p>
            <a:pPr lvl="2"/>
            <a:r>
              <a:rPr lang="en-US" sz="2200" i="1" dirty="0" smtClean="0">
                <a:solidFill>
                  <a:schemeClr val="accent1">
                    <a:lumMod val="50000"/>
                  </a:schemeClr>
                </a:solidFill>
              </a:rPr>
              <a:t>Globes &amp; maps</a:t>
            </a:r>
          </a:p>
          <a:p>
            <a:pPr lvl="2"/>
            <a:r>
              <a:rPr lang="en-US" sz="2200" i="1" dirty="0" smtClean="0">
                <a:solidFill>
                  <a:schemeClr val="accent1">
                    <a:lumMod val="50000"/>
                  </a:schemeClr>
                </a:solidFill>
              </a:rPr>
              <a:t>Electron-dot diagrams</a:t>
            </a:r>
          </a:p>
          <a:p>
            <a:pPr lvl="2"/>
            <a:r>
              <a:rPr lang="en-US" sz="2200" i="1" dirty="0" smtClean="0">
                <a:solidFill>
                  <a:schemeClr val="accent1">
                    <a:lumMod val="50000"/>
                  </a:schemeClr>
                </a:solidFill>
              </a:rPr>
              <a:t>Computer simulations</a:t>
            </a:r>
            <a:endParaRPr lang="en-US" sz="22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 descr="E:\6th Grade Science\16 - Chemistry\Chemisty - Roach\presentations\presentation images\oxygen lewdot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572000"/>
            <a:ext cx="1816443" cy="1676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0" y="6019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Oxygen atom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124200"/>
            <a:ext cx="3544187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Working in Life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careers in the life sciences are…</a:t>
            </a:r>
          </a:p>
          <a:p>
            <a:pPr lvl="1"/>
            <a:r>
              <a:rPr lang="en-US" i="1" dirty="0" smtClean="0">
                <a:solidFill>
                  <a:srgbClr val="002060"/>
                </a:solidFill>
              </a:rPr>
              <a:t>Botanist</a:t>
            </a:r>
          </a:p>
          <a:p>
            <a:pPr lvl="1"/>
            <a:r>
              <a:rPr lang="en-US" i="1" dirty="0" smtClean="0">
                <a:solidFill>
                  <a:srgbClr val="002060"/>
                </a:solidFill>
              </a:rPr>
              <a:t>Park ranger</a:t>
            </a:r>
          </a:p>
          <a:p>
            <a:pPr lvl="1"/>
            <a:r>
              <a:rPr lang="en-US" i="1" dirty="0" smtClean="0">
                <a:solidFill>
                  <a:srgbClr val="002060"/>
                </a:solidFill>
              </a:rPr>
              <a:t>Marine biologist</a:t>
            </a:r>
          </a:p>
          <a:p>
            <a:pPr lvl="1"/>
            <a:r>
              <a:rPr lang="en-US" i="1" dirty="0" smtClean="0">
                <a:solidFill>
                  <a:srgbClr val="002060"/>
                </a:solidFill>
              </a:rPr>
              <a:t>Forestry technician</a:t>
            </a:r>
          </a:p>
          <a:p>
            <a:pPr lvl="1"/>
            <a:r>
              <a:rPr lang="en-US" i="1" dirty="0" smtClean="0">
                <a:solidFill>
                  <a:srgbClr val="002060"/>
                </a:solidFill>
              </a:rPr>
              <a:t>Health-care workers</a:t>
            </a:r>
          </a:p>
          <a:p>
            <a:pPr lvl="2"/>
            <a:r>
              <a:rPr lang="en-US" i="1" dirty="0" smtClean="0">
                <a:solidFill>
                  <a:srgbClr val="C00000"/>
                </a:solidFill>
              </a:rPr>
              <a:t>Medical doctors</a:t>
            </a:r>
          </a:p>
          <a:p>
            <a:pPr lvl="2"/>
            <a:r>
              <a:rPr lang="en-US" i="1" dirty="0" smtClean="0">
                <a:solidFill>
                  <a:srgbClr val="C00000"/>
                </a:solidFill>
              </a:rPr>
              <a:t>Nurses</a:t>
            </a:r>
          </a:p>
          <a:p>
            <a:pPr lvl="2"/>
            <a:r>
              <a:rPr lang="en-US" i="1" dirty="0" smtClean="0">
                <a:solidFill>
                  <a:srgbClr val="C00000"/>
                </a:solidFill>
              </a:rPr>
              <a:t>Physical therapists</a:t>
            </a:r>
            <a:endParaRPr lang="en-US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276</TotalTime>
  <Words>501</Words>
  <Application>Microsoft Office PowerPoint</Application>
  <PresentationFormat>On-screen Show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Introduction to Life Science</vt:lpstr>
      <vt:lpstr>Section 1 – What is Science?</vt:lpstr>
      <vt:lpstr>Observing</vt:lpstr>
      <vt:lpstr>Inferring</vt:lpstr>
      <vt:lpstr>Make some observations about the picture below.  Then make some inferences to explain it.</vt:lpstr>
      <vt:lpstr>Predicting</vt:lpstr>
      <vt:lpstr>Classifying</vt:lpstr>
      <vt:lpstr>Making Models</vt:lpstr>
      <vt:lpstr> Working in Life Science</vt:lpstr>
      <vt:lpstr>Section 2 – Scientific Inquiry</vt:lpstr>
      <vt:lpstr>The Scientific Process</vt:lpstr>
      <vt:lpstr>The Scientific Process</vt:lpstr>
      <vt:lpstr>The Scientific Process</vt:lpstr>
      <vt:lpstr>The Scientific Process</vt:lpstr>
      <vt:lpstr>The Scientific Process</vt:lpstr>
    </vt:vector>
  </TitlesOfParts>
  <Company>GNPS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Life Science</dc:title>
  <dc:creator>Administrator</dc:creator>
  <cp:lastModifiedBy>administrator</cp:lastModifiedBy>
  <cp:revision>26</cp:revision>
  <dcterms:created xsi:type="dcterms:W3CDTF">2011-09-08T17:41:45Z</dcterms:created>
  <dcterms:modified xsi:type="dcterms:W3CDTF">2011-09-15T18:54:44Z</dcterms:modified>
</cp:coreProperties>
</file>