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66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B16962-4C6E-420E-9792-8F1CA073A647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 chapter 4</a:t>
            </a:r>
          </a:p>
          <a:p>
            <a:endParaRPr lang="en-US" sz="1200" dirty="0" smtClean="0"/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Mendel’s work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Probability &amp; heredity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The cell &amp; inheritance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The </a:t>
            </a:r>
            <a:r>
              <a:rPr lang="en-US" sz="2200" b="0" dirty="0" err="1" smtClean="0"/>
              <a:t>dna</a:t>
            </a:r>
            <a:r>
              <a:rPr lang="en-US" sz="2200" b="0" dirty="0" smtClean="0"/>
              <a:t> connection</a:t>
            </a:r>
            <a:endParaRPr lang="en-US" sz="22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Genetics: The Science of Heredity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334000"/>
            <a:ext cx="5867400" cy="990600"/>
          </a:xfrm>
        </p:spPr>
        <p:txBody>
          <a:bodyPr/>
          <a:lstStyle/>
          <a:p>
            <a:r>
              <a:rPr lang="en-US" dirty="0" smtClean="0"/>
              <a:t>Mendel’s Pea Plant Experiments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2971800" y="762000"/>
            <a:ext cx="5943600" cy="4419600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Some of the other contrasting traits that Mendel experimented with…</a:t>
            </a:r>
            <a:endParaRPr lang="en-US" sz="2400" i="1" dirty="0" smtClean="0"/>
          </a:p>
          <a:p>
            <a:pPr lvl="2" algn="just"/>
            <a:endParaRPr lang="en-US" sz="2100" dirty="0" smtClean="0"/>
          </a:p>
          <a:p>
            <a:pPr lvl="1" algn="just"/>
            <a:endParaRPr lang="en-US" sz="2300" dirty="0" smtClean="0"/>
          </a:p>
        </p:txBody>
      </p:sp>
      <p:pic>
        <p:nvPicPr>
          <p:cNvPr id="1026" name="Picture 2" descr="E:\7th Grade Science\03 - genetics\presentations\images\pea plant tra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85800"/>
            <a:ext cx="3810000" cy="4196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&amp; Recessive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Mendel came to the following conclusions…</a:t>
            </a:r>
          </a:p>
          <a:p>
            <a:pPr lvl="1" algn="just"/>
            <a:r>
              <a:rPr lang="en-US" sz="2300" dirty="0" smtClean="0"/>
              <a:t>Individual genetic factors determine the inherited traits in pea plants</a:t>
            </a:r>
          </a:p>
          <a:p>
            <a:pPr lvl="1" algn="just"/>
            <a:r>
              <a:rPr lang="en-US" sz="2300" dirty="0" smtClean="0"/>
              <a:t>The factors that determine each trait exist in pairs:</a:t>
            </a:r>
          </a:p>
          <a:p>
            <a:pPr lvl="2" algn="just"/>
            <a:r>
              <a:rPr lang="en-US" sz="2100" i="1" dirty="0" smtClean="0"/>
              <a:t>The female parent contributes one factor, while the male parent contributes the other</a:t>
            </a:r>
          </a:p>
          <a:p>
            <a:pPr lvl="1" algn="just"/>
            <a:r>
              <a:rPr lang="en-US" sz="2300" dirty="0" smtClean="0"/>
              <a:t>One factor in a pair can hide, or </a:t>
            </a:r>
            <a:r>
              <a:rPr lang="en-US" sz="2300" dirty="0" smtClean="0">
                <a:solidFill>
                  <a:srgbClr val="C00000"/>
                </a:solidFill>
              </a:rPr>
              <a:t>dominate</a:t>
            </a:r>
            <a:r>
              <a:rPr lang="en-US" sz="2300" dirty="0" smtClean="0"/>
              <a:t>, the other factor</a:t>
            </a:r>
          </a:p>
          <a:p>
            <a:pPr lvl="2" algn="just"/>
            <a:r>
              <a:rPr lang="en-US" sz="2100" i="1" dirty="0" smtClean="0"/>
              <a:t>E.g. the tallness factor hid the shortness factor </a:t>
            </a:r>
          </a:p>
          <a:p>
            <a:pPr lvl="1" algn="just">
              <a:buNone/>
            </a:pPr>
            <a:endParaRPr lang="en-US" sz="1200" dirty="0" smtClean="0"/>
          </a:p>
          <a:p>
            <a:pPr lvl="2" algn="just"/>
            <a:endParaRPr lang="en-US" sz="2100" dirty="0" smtClean="0"/>
          </a:p>
          <a:p>
            <a:pPr lvl="1" algn="just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&amp; Recessive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Gene</a:t>
            </a:r>
          </a:p>
          <a:p>
            <a:pPr lvl="1" algn="just"/>
            <a:r>
              <a:rPr lang="en-US" sz="2300" dirty="0" smtClean="0"/>
              <a:t>Factors that control a trait</a:t>
            </a:r>
          </a:p>
          <a:p>
            <a:pPr lvl="1" algn="just"/>
            <a:r>
              <a:rPr lang="en-US" sz="2300" i="1" dirty="0" smtClean="0"/>
              <a:t>Segment, or portion of DNA molecule</a:t>
            </a:r>
          </a:p>
          <a:p>
            <a:pPr algn="just"/>
            <a:r>
              <a:rPr lang="en-US" sz="2600" dirty="0" smtClean="0"/>
              <a:t>Allele</a:t>
            </a:r>
          </a:p>
          <a:p>
            <a:pPr lvl="1" algn="just"/>
            <a:r>
              <a:rPr lang="en-US" sz="2300" dirty="0" smtClean="0"/>
              <a:t>Different forms of a gene:  e.g. the gene for stem height in peas has one allele for tall stems, and another for short stems</a:t>
            </a:r>
          </a:p>
          <a:p>
            <a:pPr lvl="2" algn="just"/>
            <a:r>
              <a:rPr lang="en-US" sz="2100" dirty="0" smtClean="0"/>
              <a:t>Dominant Allele</a:t>
            </a:r>
          </a:p>
          <a:p>
            <a:pPr lvl="3" algn="just"/>
            <a:r>
              <a:rPr lang="en-US" dirty="0" smtClean="0"/>
              <a:t>Trait always appears in the organism when the allele is present</a:t>
            </a:r>
          </a:p>
          <a:p>
            <a:pPr lvl="2" algn="just"/>
            <a:r>
              <a:rPr lang="en-US" sz="2100" dirty="0" smtClean="0"/>
              <a:t>Recessive Allele</a:t>
            </a:r>
          </a:p>
          <a:p>
            <a:pPr lvl="3" algn="just"/>
            <a:r>
              <a:rPr lang="en-US" dirty="0" smtClean="0"/>
              <a:t>Hidden when the dominant allele is present.  The trait only appears in an organism when the dominant allele is missing. </a:t>
            </a:r>
          </a:p>
          <a:p>
            <a:pPr lvl="1" algn="just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/>
              <a:t>Mendel identified a number of specific dominant and recessive traits determined by alleles in the genes of pea plants</a:t>
            </a:r>
          </a:p>
        </p:txBody>
      </p:sp>
      <p:pic>
        <p:nvPicPr>
          <p:cNvPr id="1026" name="Picture 2" descr="http://images.tutorvista.com/content/heredity-and-variation/monohybrid-traits-of-mende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946688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/>
              <a:t>Pure</a:t>
            </a:r>
          </a:p>
          <a:p>
            <a:pPr lvl="1" algn="just"/>
            <a:r>
              <a:rPr lang="en-US" dirty="0" smtClean="0"/>
              <a:t>Organism that has the same two alleles for a trait (</a:t>
            </a:r>
            <a:r>
              <a:rPr lang="en-US" i="1" dirty="0" err="1" smtClean="0">
                <a:solidFill>
                  <a:srgbClr val="C00000"/>
                </a:solidFill>
              </a:rPr>
              <a:t>a.k.a</a:t>
            </a:r>
            <a:r>
              <a:rPr lang="en-US" i="1" dirty="0" smtClean="0">
                <a:solidFill>
                  <a:srgbClr val="C00000"/>
                </a:solidFill>
              </a:rPr>
              <a:t> – homozygous</a:t>
            </a:r>
            <a:r>
              <a:rPr lang="en-US" dirty="0" smtClean="0"/>
              <a:t>)</a:t>
            </a:r>
          </a:p>
          <a:p>
            <a:pPr lvl="1" algn="just"/>
            <a:r>
              <a:rPr lang="en-US" i="1" dirty="0" smtClean="0"/>
              <a:t>Pure tall </a:t>
            </a:r>
            <a:r>
              <a:rPr lang="en-US" dirty="0" smtClean="0"/>
              <a:t>pea</a:t>
            </a:r>
            <a:r>
              <a:rPr lang="en-US" i="1" dirty="0" smtClean="0"/>
              <a:t> </a:t>
            </a:r>
            <a:r>
              <a:rPr lang="en-US" dirty="0" smtClean="0"/>
              <a:t>plants have two tall alleles (</a:t>
            </a:r>
            <a:r>
              <a:rPr lang="en-US" i="1" dirty="0" smtClean="0">
                <a:solidFill>
                  <a:srgbClr val="C00000"/>
                </a:solidFill>
              </a:rPr>
              <a:t>TT</a:t>
            </a:r>
            <a:r>
              <a:rPr lang="en-US" dirty="0" smtClean="0"/>
              <a:t>)</a:t>
            </a:r>
          </a:p>
          <a:p>
            <a:pPr lvl="1" algn="just"/>
            <a:r>
              <a:rPr lang="en-US" i="1" dirty="0" smtClean="0"/>
              <a:t>Pure short </a:t>
            </a:r>
            <a:r>
              <a:rPr lang="en-US" dirty="0" smtClean="0"/>
              <a:t>peas have two short alleles (</a:t>
            </a:r>
            <a:r>
              <a:rPr lang="en-US" i="1" dirty="0" err="1" smtClean="0">
                <a:solidFill>
                  <a:srgbClr val="C00000"/>
                </a:solidFill>
              </a:rPr>
              <a:t>tt</a:t>
            </a:r>
            <a:r>
              <a:rPr lang="en-US" dirty="0" smtClean="0"/>
              <a:t>)</a:t>
            </a:r>
          </a:p>
          <a:p>
            <a:pPr algn="just"/>
            <a:r>
              <a:rPr lang="en-US" sz="2600" dirty="0" smtClean="0"/>
              <a:t>Hybrid</a:t>
            </a:r>
          </a:p>
          <a:p>
            <a:pPr lvl="1" algn="just"/>
            <a:r>
              <a:rPr lang="en-US" dirty="0" smtClean="0"/>
              <a:t>Organism that has two different alleles for the same trait  (</a:t>
            </a:r>
            <a:r>
              <a:rPr lang="en-US" i="1" dirty="0" smtClean="0">
                <a:solidFill>
                  <a:srgbClr val="C00000"/>
                </a:solidFill>
              </a:rPr>
              <a:t>a.k.a. – </a:t>
            </a:r>
            <a:r>
              <a:rPr lang="en-US" i="1" dirty="0" err="1" smtClean="0">
                <a:solidFill>
                  <a:srgbClr val="C00000"/>
                </a:solidFill>
              </a:rPr>
              <a:t>heterzygous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Hybrid tall plants have one tall allele and one short allele  (</a:t>
            </a:r>
            <a:r>
              <a:rPr lang="en-US" i="1" dirty="0" err="1" smtClean="0">
                <a:solidFill>
                  <a:srgbClr val="C00000"/>
                </a:solidFill>
              </a:rPr>
              <a:t>Tt</a:t>
            </a:r>
            <a:r>
              <a:rPr lang="en-US" dirty="0" smtClean="0"/>
              <a:t>)</a:t>
            </a:r>
          </a:p>
          <a:p>
            <a:pPr lvl="2" algn="just"/>
            <a:r>
              <a:rPr lang="en-US" i="1" dirty="0" smtClean="0"/>
              <a:t>Hybrid tall plants are still tall, because the tall allele is dominant!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4, Section 1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Mendel’s Work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Vocabulary</a:t>
            </a:r>
          </a:p>
          <a:p>
            <a:pPr lvl="1" algn="just"/>
            <a:r>
              <a:rPr lang="en-US" sz="2400" i="1" dirty="0" smtClean="0"/>
              <a:t>Heredity</a:t>
            </a:r>
          </a:p>
          <a:p>
            <a:pPr lvl="2" algn="just"/>
            <a:r>
              <a:rPr lang="en-US" sz="2200" dirty="0" smtClean="0"/>
              <a:t>The passing of physical characteristics from parents to offspring</a:t>
            </a:r>
          </a:p>
          <a:p>
            <a:pPr lvl="1" algn="just"/>
            <a:r>
              <a:rPr lang="en-US" sz="2400" i="1" dirty="0" smtClean="0"/>
              <a:t>Trait</a:t>
            </a:r>
          </a:p>
          <a:p>
            <a:pPr lvl="2" algn="just"/>
            <a:r>
              <a:rPr lang="en-US" sz="2200" dirty="0" smtClean="0"/>
              <a:t>Each different form of an organism’s specific physical characteristics</a:t>
            </a:r>
          </a:p>
          <a:p>
            <a:pPr lvl="3" algn="just"/>
            <a:r>
              <a:rPr lang="en-US" u="sng" dirty="0" smtClean="0"/>
              <a:t>Ex</a:t>
            </a:r>
            <a:r>
              <a:rPr lang="en-US" dirty="0" smtClean="0"/>
              <a:t>: eye-color traits…</a:t>
            </a:r>
            <a:r>
              <a:rPr lang="en-US" i="1" dirty="0" smtClean="0"/>
              <a:t>blue-eyed</a:t>
            </a:r>
            <a:r>
              <a:rPr lang="en-US" dirty="0" smtClean="0"/>
              <a:t>, </a:t>
            </a:r>
            <a:r>
              <a:rPr lang="en-US" i="1" dirty="0" smtClean="0"/>
              <a:t>brown-eyed</a:t>
            </a:r>
            <a:r>
              <a:rPr lang="en-US" dirty="0" smtClean="0"/>
              <a:t>, </a:t>
            </a:r>
            <a:r>
              <a:rPr lang="en-US" i="1" dirty="0" smtClean="0"/>
              <a:t>hazel-eyed, etc.</a:t>
            </a:r>
          </a:p>
          <a:p>
            <a:pPr lvl="1" algn="just"/>
            <a:r>
              <a:rPr lang="en-US" sz="2400" i="1" dirty="0" smtClean="0"/>
              <a:t>Genetics</a:t>
            </a:r>
          </a:p>
          <a:p>
            <a:pPr lvl="2" algn="just"/>
            <a:r>
              <a:rPr lang="en-US" sz="2200" dirty="0" smtClean="0"/>
              <a:t>Scientific study of heredity</a:t>
            </a:r>
          </a:p>
          <a:p>
            <a:pPr lvl="1"/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Mendel’s Pea Plant Experiments (</a:t>
            </a:r>
            <a:r>
              <a:rPr lang="en-US" sz="2800" i="1" dirty="0" smtClean="0"/>
              <a:t>background</a:t>
            </a:r>
            <a:r>
              <a:rPr lang="en-US" sz="2800" dirty="0" smtClean="0"/>
              <a:t>)</a:t>
            </a:r>
          </a:p>
          <a:p>
            <a:pPr lvl="1" algn="just"/>
            <a:r>
              <a:rPr lang="en-US" sz="2400" dirty="0" smtClean="0"/>
              <a:t>Pea plants reproduce sexually</a:t>
            </a:r>
          </a:p>
          <a:p>
            <a:pPr lvl="2" algn="just"/>
            <a:r>
              <a:rPr lang="en-US" sz="2200" dirty="0" smtClean="0"/>
              <a:t>The </a:t>
            </a:r>
            <a:r>
              <a:rPr lang="en-US" sz="2200" i="1" dirty="0" smtClean="0">
                <a:solidFill>
                  <a:srgbClr val="C00000"/>
                </a:solidFill>
              </a:rPr>
              <a:t>pistil</a:t>
            </a:r>
            <a:r>
              <a:rPr lang="en-US" sz="2200" dirty="0" smtClean="0"/>
              <a:t> produces female sex cells, or </a:t>
            </a:r>
            <a:r>
              <a:rPr lang="en-US" sz="2200" i="1" dirty="0" smtClean="0">
                <a:solidFill>
                  <a:srgbClr val="C00000"/>
                </a:solidFill>
              </a:rPr>
              <a:t>eggs</a:t>
            </a:r>
          </a:p>
          <a:p>
            <a:pPr lvl="2" algn="just"/>
            <a:r>
              <a:rPr lang="en-US" sz="2200" dirty="0" smtClean="0"/>
              <a:t>The </a:t>
            </a:r>
            <a:r>
              <a:rPr lang="en-US" sz="2200" i="1" dirty="0" smtClean="0">
                <a:solidFill>
                  <a:srgbClr val="C00000"/>
                </a:solidFill>
              </a:rPr>
              <a:t>stamen</a:t>
            </a:r>
            <a:r>
              <a:rPr lang="en-US" sz="2200" dirty="0" smtClean="0"/>
              <a:t> produces </a:t>
            </a:r>
            <a:r>
              <a:rPr lang="en-US" sz="2200" i="1" dirty="0" smtClean="0">
                <a:solidFill>
                  <a:srgbClr val="C00000"/>
                </a:solidFill>
              </a:rPr>
              <a:t>pollen</a:t>
            </a:r>
            <a:r>
              <a:rPr lang="en-US" sz="2200" dirty="0" smtClean="0"/>
              <a:t>, which contains males sex cells, or </a:t>
            </a:r>
            <a:r>
              <a:rPr lang="en-US" sz="2200" i="1" dirty="0" smtClean="0">
                <a:solidFill>
                  <a:srgbClr val="C00000"/>
                </a:solidFill>
              </a:rPr>
              <a:t>sperm</a:t>
            </a:r>
          </a:p>
        </p:txBody>
      </p:sp>
      <p:pic>
        <p:nvPicPr>
          <p:cNvPr id="5122" name="Picture 2" descr="http://t0.gstatic.com/images?q=tbn:ANd9GcR0hPARG0bbkEGIWU_mrqSToTGozEJ980k-9BQwH5k9l8Vch5N5m-8FeeSa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52800"/>
            <a:ext cx="4191000" cy="3196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Mendel’s Pea Plant Experiments (</a:t>
            </a:r>
            <a:r>
              <a:rPr lang="en-US" sz="2800" i="1" dirty="0" smtClean="0"/>
              <a:t>background</a:t>
            </a:r>
            <a:r>
              <a:rPr lang="en-US" sz="2800" dirty="0" smtClean="0"/>
              <a:t>)</a:t>
            </a:r>
          </a:p>
          <a:p>
            <a:pPr lvl="1" algn="just"/>
            <a:r>
              <a:rPr lang="en-US" sz="2400" i="1" dirty="0" smtClean="0">
                <a:solidFill>
                  <a:srgbClr val="C00000"/>
                </a:solidFill>
              </a:rPr>
              <a:t>Fertilization</a:t>
            </a:r>
            <a:r>
              <a:rPr lang="en-US" sz="2400" dirty="0" smtClean="0"/>
              <a:t> occurs when egg and sperm join together</a:t>
            </a:r>
          </a:p>
          <a:p>
            <a:pPr lvl="2" algn="just"/>
            <a:r>
              <a:rPr lang="en-US" sz="2200" dirty="0" smtClean="0"/>
              <a:t>Before fertilization, </a:t>
            </a:r>
            <a:r>
              <a:rPr lang="en-US" sz="2200" i="1" dirty="0" smtClean="0">
                <a:solidFill>
                  <a:srgbClr val="C00000"/>
                </a:solidFill>
              </a:rPr>
              <a:t>pollination</a:t>
            </a:r>
            <a:r>
              <a:rPr lang="en-US" sz="2200" dirty="0" smtClean="0"/>
              <a:t> must occur</a:t>
            </a:r>
          </a:p>
          <a:p>
            <a:pPr lvl="2" algn="just"/>
            <a:r>
              <a:rPr lang="en-US" sz="2200" dirty="0" smtClean="0"/>
              <a:t>Pollination is the process by which pollen is transferred from the stamen of plant to the pistil.</a:t>
            </a:r>
          </a:p>
        </p:txBody>
      </p:sp>
      <p:pic>
        <p:nvPicPr>
          <p:cNvPr id="5" name="Picture 4" descr="http://faculty.clintoncc.suny.edu/faculty/michael.gregory/files/Bio%20102/Bio%20102%20Laboratory/Seed%20Plants/flower_p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86200"/>
            <a:ext cx="4392046" cy="2680663"/>
          </a:xfrm>
          <a:prstGeom prst="rect">
            <a:avLst/>
          </a:prstGeom>
          <a:noFill/>
        </p:spPr>
      </p:pic>
      <p:sp>
        <p:nvSpPr>
          <p:cNvPr id="6" name="Curved Up Arrow 5"/>
          <p:cNvSpPr/>
          <p:nvPr/>
        </p:nvSpPr>
        <p:spPr>
          <a:xfrm rot="10800000">
            <a:off x="3124200" y="3581400"/>
            <a:ext cx="1600200" cy="381001"/>
          </a:xfrm>
          <a:prstGeom prst="curvedUpArrow">
            <a:avLst>
              <a:gd name="adj1" fmla="val 25000"/>
              <a:gd name="adj2" fmla="val 61706"/>
              <a:gd name="adj3" fmla="val 24999"/>
            </a:avLst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3886200"/>
            <a:ext cx="32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*Pea plants are normally self-pollinating, meaning that pollen from a flower lands on the pistil of the same flower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Mendel’s Pea Plant Experiments (</a:t>
            </a:r>
            <a:r>
              <a:rPr lang="en-US" sz="2800" i="1" dirty="0" smtClean="0"/>
              <a:t>background</a:t>
            </a:r>
            <a:r>
              <a:rPr lang="en-US" sz="2800" dirty="0" smtClean="0"/>
              <a:t>)</a:t>
            </a:r>
          </a:p>
          <a:p>
            <a:pPr lvl="1" algn="just"/>
            <a:r>
              <a:rPr lang="en-US" sz="2300" dirty="0" smtClean="0"/>
              <a:t>Developed a method of preventing self-pollination, and instead cross-pollinated (</a:t>
            </a:r>
            <a:r>
              <a:rPr lang="en-US" sz="2300" i="1" dirty="0" smtClean="0"/>
              <a:t>or “crossed” for short</a:t>
            </a:r>
            <a:r>
              <a:rPr lang="en-US" sz="2300" dirty="0" smtClean="0"/>
              <a:t>) different pea plants</a:t>
            </a:r>
          </a:p>
        </p:txBody>
      </p:sp>
      <p:pic>
        <p:nvPicPr>
          <p:cNvPr id="2050" name="Picture 2" descr="http://t3.gstatic.com/images?q=tbn:ANd9GcTr_z-tV6BmsCV9R04lum2PmKwe-QnOb2mVnQrduNTh0TR-nIfFUUkvJ_0u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4197908" cy="34671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40386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*Notice what’s missing from this flower?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40386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*What about from this flower?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Mendel’s Pea Plant Experiments</a:t>
            </a:r>
          </a:p>
          <a:p>
            <a:pPr lvl="1" algn="just"/>
            <a:r>
              <a:rPr lang="en-US" sz="2300" dirty="0" smtClean="0"/>
              <a:t>Crossed “</a:t>
            </a:r>
            <a:r>
              <a:rPr lang="en-US" sz="2300" i="1" dirty="0" smtClean="0"/>
              <a:t>pure-bred</a:t>
            </a:r>
            <a:r>
              <a:rPr lang="en-US" sz="2300" dirty="0" smtClean="0"/>
              <a:t>” tall plants with pure-bred short plants, called  the “</a:t>
            </a:r>
            <a:r>
              <a:rPr lang="en-US" sz="2300" b="1" dirty="0" smtClean="0">
                <a:solidFill>
                  <a:srgbClr val="C00000"/>
                </a:solidFill>
              </a:rPr>
              <a:t>P generation</a:t>
            </a:r>
            <a:r>
              <a:rPr lang="en-US" sz="2300" dirty="0" smtClean="0"/>
              <a:t>” (</a:t>
            </a:r>
            <a:r>
              <a:rPr lang="en-US" sz="2300" i="1" dirty="0" smtClean="0"/>
              <a:t>parents</a:t>
            </a:r>
            <a:r>
              <a:rPr lang="en-US" sz="2300" dirty="0" smtClean="0"/>
              <a:t>)</a:t>
            </a:r>
          </a:p>
          <a:p>
            <a:pPr lvl="1" algn="just"/>
            <a:r>
              <a:rPr lang="en-US" sz="2300" dirty="0" smtClean="0"/>
              <a:t>In the first generation of offspring, called the “</a:t>
            </a:r>
            <a:r>
              <a:rPr lang="en-US" sz="2300" b="1" dirty="0" smtClean="0">
                <a:solidFill>
                  <a:srgbClr val="C00000"/>
                </a:solidFill>
              </a:rPr>
              <a:t>F1 generation</a:t>
            </a:r>
            <a:r>
              <a:rPr lang="en-US" sz="2300" dirty="0" smtClean="0"/>
              <a:t>” (</a:t>
            </a:r>
            <a:r>
              <a:rPr lang="en-US" sz="2300" i="1" dirty="0" smtClean="0"/>
              <a:t>first filial</a:t>
            </a:r>
            <a:r>
              <a:rPr lang="en-US" sz="2300" dirty="0" smtClean="0"/>
              <a:t>), </a:t>
            </a:r>
            <a:r>
              <a:rPr lang="en-US" sz="2300" u="dbl" dirty="0" smtClean="0"/>
              <a:t>only tall plants appeared</a:t>
            </a:r>
          </a:p>
          <a:p>
            <a:pPr lvl="1" algn="just"/>
            <a:r>
              <a:rPr lang="en-US" sz="2300" dirty="0" smtClean="0"/>
              <a:t>He then allowed the </a:t>
            </a:r>
            <a:r>
              <a:rPr lang="en-US" sz="2300" u="sng" dirty="0" smtClean="0"/>
              <a:t>F1 plants to self-pollinate</a:t>
            </a:r>
            <a:r>
              <a:rPr lang="en-US" sz="2300" dirty="0" smtClean="0"/>
              <a:t> and produce a second generation of offspring</a:t>
            </a:r>
          </a:p>
          <a:p>
            <a:pPr lvl="1" algn="just"/>
            <a:r>
              <a:rPr lang="en-US" sz="2300" dirty="0" smtClean="0"/>
              <a:t>In the second generation of offspring, called the “</a:t>
            </a:r>
            <a:r>
              <a:rPr lang="en-US" sz="2300" b="1" dirty="0" smtClean="0">
                <a:solidFill>
                  <a:srgbClr val="C00000"/>
                </a:solidFill>
              </a:rPr>
              <a:t>F2 generation</a:t>
            </a:r>
            <a:r>
              <a:rPr lang="en-US" sz="2300" dirty="0" smtClean="0"/>
              <a:t>” (</a:t>
            </a:r>
            <a:r>
              <a:rPr lang="en-US" sz="2300" i="1" dirty="0" smtClean="0"/>
              <a:t>second filial</a:t>
            </a:r>
            <a:r>
              <a:rPr lang="en-US" sz="2300" dirty="0" smtClean="0"/>
              <a:t>), </a:t>
            </a:r>
            <a:r>
              <a:rPr lang="en-US" sz="2300" u="sng" dirty="0" smtClean="0"/>
              <a:t>both tall plants and short plants appeared</a:t>
            </a:r>
          </a:p>
          <a:p>
            <a:pPr lvl="1" algn="just"/>
            <a:r>
              <a:rPr lang="en-US" sz="2300" dirty="0" smtClean="0"/>
              <a:t>Approx. ¾ of the plants were tall, while approx. ¼ were 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486400"/>
            <a:ext cx="5867400" cy="838200"/>
          </a:xfrm>
        </p:spPr>
        <p:txBody>
          <a:bodyPr/>
          <a:lstStyle/>
          <a:p>
            <a:r>
              <a:rPr lang="en-US" dirty="0" smtClean="0"/>
              <a:t>Mendel’s Pea Plant Experiments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1" algn="just"/>
            <a:endParaRPr lang="en-US" sz="2300" dirty="0" smtClean="0"/>
          </a:p>
        </p:txBody>
      </p:sp>
      <p:pic>
        <p:nvPicPr>
          <p:cNvPr id="24578" name="Picture 2" descr="http://academic.kellogg.edu/herbrandsonc/bio111/images/13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762000"/>
            <a:ext cx="3762375" cy="4676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1066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</a:t>
            </a:r>
          </a:p>
          <a:p>
            <a:pPr algn="ctr"/>
            <a:r>
              <a:rPr lang="en-US" sz="2200" dirty="0" smtClean="0"/>
              <a:t>generation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590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F1</a:t>
            </a:r>
          </a:p>
          <a:p>
            <a:pPr algn="ctr"/>
            <a:r>
              <a:rPr lang="en-US" sz="2200" dirty="0" smtClean="0"/>
              <a:t>generation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1910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F2</a:t>
            </a:r>
          </a:p>
          <a:p>
            <a:pPr algn="ctr"/>
            <a:r>
              <a:rPr lang="en-US" sz="2200" dirty="0" smtClean="0"/>
              <a:t>generation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Mendel’s Pea Plant Experiments</a:t>
            </a:r>
          </a:p>
          <a:p>
            <a:pPr lvl="1" algn="just"/>
            <a:r>
              <a:rPr lang="en-US" sz="2400" dirty="0" smtClean="0"/>
              <a:t>Crossed pea plants with other contrasting traits</a:t>
            </a:r>
          </a:p>
          <a:p>
            <a:pPr lvl="1" algn="just"/>
            <a:r>
              <a:rPr lang="en-US" sz="2400" dirty="0" smtClean="0"/>
              <a:t>In all of the cross-pollinations…</a:t>
            </a:r>
          </a:p>
          <a:p>
            <a:pPr lvl="2" algn="just"/>
            <a:r>
              <a:rPr lang="en-US" sz="2200" i="1" dirty="0" smtClean="0"/>
              <a:t>Only one form of the trait appeared in the </a:t>
            </a:r>
            <a:r>
              <a:rPr lang="en-US" sz="2200" i="1" dirty="0" smtClean="0">
                <a:solidFill>
                  <a:srgbClr val="C00000"/>
                </a:solidFill>
              </a:rPr>
              <a:t>F1 generation</a:t>
            </a:r>
          </a:p>
          <a:p>
            <a:pPr lvl="2" algn="just"/>
            <a:r>
              <a:rPr lang="en-US" sz="2200" i="1" dirty="0" smtClean="0"/>
              <a:t>In the </a:t>
            </a:r>
            <a:r>
              <a:rPr lang="en-US" sz="2200" i="1" dirty="0" smtClean="0">
                <a:solidFill>
                  <a:srgbClr val="C00000"/>
                </a:solidFill>
              </a:rPr>
              <a:t>F2 generation</a:t>
            </a:r>
            <a:r>
              <a:rPr lang="en-US" sz="2200" i="1" dirty="0" smtClean="0"/>
              <a:t>, the “lost” form of the trait always reappeared in approx. ¼ of the plants</a:t>
            </a:r>
          </a:p>
          <a:p>
            <a:pPr lvl="2" algn="just"/>
            <a:endParaRPr lang="en-US" sz="2100" dirty="0" smtClean="0"/>
          </a:p>
          <a:p>
            <a:pPr lvl="1" algn="just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537</TotalTime>
  <Words>642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Genetics: The Science of Heredity</vt:lpstr>
      <vt:lpstr>Mendel’s Work</vt:lpstr>
      <vt:lpstr>Mendel’s Experiments</vt:lpstr>
      <vt:lpstr>Mendel’s Experiments</vt:lpstr>
      <vt:lpstr>Mendel’s Experiments</vt:lpstr>
      <vt:lpstr>Mendel’s Experiments</vt:lpstr>
      <vt:lpstr>Mendel’s Experiments</vt:lpstr>
      <vt:lpstr>Mendel’s Pea Plant Experiments</vt:lpstr>
      <vt:lpstr>Mendel’s Experiments</vt:lpstr>
      <vt:lpstr>Mendel’s Pea Plant Experiments</vt:lpstr>
      <vt:lpstr>Dominant &amp; Recessive Alleles</vt:lpstr>
      <vt:lpstr>Dominant &amp; Recessive Alleles</vt:lpstr>
      <vt:lpstr>Mendel’s Experiments</vt:lpstr>
      <vt:lpstr>Mendel’s Experiments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Genetics: The Science of Heredity</dc:title>
  <dc:creator>Administrator</dc:creator>
  <cp:lastModifiedBy>Administrator</cp:lastModifiedBy>
  <cp:revision>44</cp:revision>
  <dcterms:created xsi:type="dcterms:W3CDTF">2012-01-04T14:25:06Z</dcterms:created>
  <dcterms:modified xsi:type="dcterms:W3CDTF">2012-01-09T18:55:53Z</dcterms:modified>
</cp:coreProperties>
</file>