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74" r:id="rId4"/>
    <p:sldId id="275" r:id="rId5"/>
    <p:sldId id="276" r:id="rId6"/>
    <p:sldId id="277" r:id="rId7"/>
    <p:sldId id="280" r:id="rId8"/>
    <p:sldId id="278" r:id="rId9"/>
    <p:sldId id="282" r:id="rId10"/>
    <p:sldId id="279" r:id="rId11"/>
    <p:sldId id="281" r:id="rId12"/>
    <p:sldId id="28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25" autoAdjust="0"/>
    <p:restoredTop sz="94660"/>
  </p:normalViewPr>
  <p:slideViewPr>
    <p:cSldViewPr>
      <p:cViewPr varScale="1">
        <p:scale>
          <a:sx n="65" d="100"/>
          <a:sy n="65" d="100"/>
        </p:scale>
        <p:origin x="-21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16962-4C6E-420E-9792-8F1CA073A647}" type="datetimeFigureOut">
              <a:rPr lang="en-US" smtClean="0"/>
              <a:pPr/>
              <a:t>1/11/2013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89EBD5F-6039-4CF6-8F54-44E3D10908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16962-4C6E-420E-9792-8F1CA073A647}" type="datetimeFigureOut">
              <a:rPr lang="en-US" smtClean="0"/>
              <a:pPr/>
              <a:t>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EBD5F-6039-4CF6-8F54-44E3D10908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89EBD5F-6039-4CF6-8F54-44E3D10908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16962-4C6E-420E-9792-8F1CA073A647}" type="datetimeFigureOut">
              <a:rPr lang="en-US" smtClean="0"/>
              <a:pPr/>
              <a:t>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16962-4C6E-420E-9792-8F1CA073A647}" type="datetimeFigureOut">
              <a:rPr lang="en-US" smtClean="0"/>
              <a:pPr/>
              <a:t>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89EBD5F-6039-4CF6-8F54-44E3D10908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16962-4C6E-420E-9792-8F1CA073A647}" type="datetimeFigureOut">
              <a:rPr lang="en-US" smtClean="0"/>
              <a:pPr/>
              <a:t>1/11/2013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89EBD5F-6039-4CF6-8F54-44E3D10908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7B16962-4C6E-420E-9792-8F1CA073A647}" type="datetimeFigureOut">
              <a:rPr lang="en-US" smtClean="0"/>
              <a:pPr/>
              <a:t>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EBD5F-6039-4CF6-8F54-44E3D10908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16962-4C6E-420E-9792-8F1CA073A647}" type="datetimeFigureOut">
              <a:rPr lang="en-US" smtClean="0"/>
              <a:pPr/>
              <a:t>1/11/2013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89EBD5F-6039-4CF6-8F54-44E3D10908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16962-4C6E-420E-9792-8F1CA073A647}" type="datetimeFigureOut">
              <a:rPr lang="en-US" smtClean="0"/>
              <a:pPr/>
              <a:t>1/11/2013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89EBD5F-6039-4CF6-8F54-44E3D10908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16962-4C6E-420E-9792-8F1CA073A647}" type="datetimeFigureOut">
              <a:rPr lang="en-US" smtClean="0"/>
              <a:pPr/>
              <a:t>1/11/2013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89EBD5F-6039-4CF6-8F54-44E3D10908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89EBD5F-6039-4CF6-8F54-44E3D10908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16962-4C6E-420E-9792-8F1CA073A647}" type="datetimeFigureOut">
              <a:rPr lang="en-US" smtClean="0"/>
              <a:pPr/>
              <a:t>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89EBD5F-6039-4CF6-8F54-44E3D10908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7B16962-4C6E-420E-9792-8F1CA073A647}" type="datetimeFigureOut">
              <a:rPr lang="en-US" smtClean="0"/>
              <a:pPr/>
              <a:t>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7B16962-4C6E-420E-9792-8F1CA073A647}" type="datetimeFigureOut">
              <a:rPr lang="en-US" smtClean="0"/>
              <a:pPr/>
              <a:t>1/11/2013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89EBD5F-6039-4CF6-8F54-44E3D10908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2514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Text chapter 4</a:t>
            </a:r>
          </a:p>
          <a:p>
            <a:endParaRPr lang="en-US" sz="1200" dirty="0" smtClean="0"/>
          </a:p>
          <a:p>
            <a:pPr marL="1423988" algn="l">
              <a:buFont typeface="Wingdings" pitchFamily="2" charset="2"/>
              <a:buChar char="q"/>
            </a:pPr>
            <a:r>
              <a:rPr lang="en-US" sz="2200" b="0" dirty="0" smtClean="0"/>
              <a:t>Mendel’s work</a:t>
            </a:r>
          </a:p>
          <a:p>
            <a:pPr marL="1423988" algn="l">
              <a:buFont typeface="Wingdings" pitchFamily="2" charset="2"/>
              <a:buChar char="q"/>
            </a:pPr>
            <a:r>
              <a:rPr lang="en-US" sz="2200" b="0" dirty="0" smtClean="0"/>
              <a:t>Probability &amp; heredity</a:t>
            </a:r>
          </a:p>
          <a:p>
            <a:pPr marL="1423988" algn="l">
              <a:buFont typeface="Wingdings" pitchFamily="2" charset="2"/>
              <a:buChar char="q"/>
            </a:pPr>
            <a:r>
              <a:rPr lang="en-US" sz="2200" b="0" dirty="0" smtClean="0"/>
              <a:t>The cell &amp; inheritance</a:t>
            </a:r>
          </a:p>
          <a:p>
            <a:pPr marL="1423988" algn="l">
              <a:buFont typeface="Wingdings" pitchFamily="2" charset="2"/>
              <a:buChar char="q"/>
            </a:pPr>
            <a:r>
              <a:rPr lang="en-US" sz="2200" b="0" dirty="0" smtClean="0"/>
              <a:t>The </a:t>
            </a:r>
            <a:r>
              <a:rPr lang="en-US" sz="2200" b="0" dirty="0" err="1" smtClean="0"/>
              <a:t>dna</a:t>
            </a:r>
            <a:r>
              <a:rPr lang="en-US" sz="2200" b="0" dirty="0" smtClean="0"/>
              <a:t> connection</a:t>
            </a:r>
            <a:endParaRPr lang="en-US" sz="2200" b="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81000"/>
            <a:ext cx="8534400" cy="17526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Genetics: The Science of Heredity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Codominance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err="1" smtClean="0"/>
              <a:t>Codominance</a:t>
            </a:r>
            <a:endParaRPr lang="en-US" sz="2800" dirty="0" smtClean="0"/>
          </a:p>
          <a:p>
            <a:pPr lvl="1" algn="just"/>
            <a:r>
              <a:rPr lang="en-US" sz="2300" dirty="0" smtClean="0"/>
              <a:t>*</a:t>
            </a:r>
            <a:r>
              <a:rPr lang="en-US" sz="2300" i="1" dirty="0" smtClean="0"/>
              <a:t>It is not the case that one allele is always dominant, while another is always recessive</a:t>
            </a:r>
          </a:p>
          <a:p>
            <a:pPr lvl="1" algn="just"/>
            <a:r>
              <a:rPr lang="en-US" sz="2300" dirty="0" smtClean="0"/>
              <a:t>In some cases, the inherited alleles are neither dominant nor recessive, </a:t>
            </a:r>
            <a:r>
              <a:rPr lang="en-US" sz="2300" i="1" dirty="0" smtClean="0"/>
              <a:t>therefore</a:t>
            </a:r>
            <a:r>
              <a:rPr lang="en-US" sz="2300" dirty="0" smtClean="0"/>
              <a:t>, they are considered </a:t>
            </a:r>
            <a:r>
              <a:rPr lang="en-US" sz="2300" b="1" i="1" dirty="0" smtClean="0"/>
              <a:t>equally dominant</a:t>
            </a:r>
          </a:p>
          <a:p>
            <a:pPr lvl="1" algn="just"/>
            <a:r>
              <a:rPr lang="en-US" sz="2300" i="1" dirty="0" smtClean="0"/>
              <a:t>Thus</a:t>
            </a:r>
            <a:r>
              <a:rPr lang="en-US" sz="2300" dirty="0" smtClean="0"/>
              <a:t>…  BOTH alleles wind up being expressed in the offspring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Codominance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178552"/>
          </a:xfrm>
        </p:spPr>
        <p:txBody>
          <a:bodyPr>
            <a:normAutofit/>
          </a:bodyPr>
          <a:lstStyle/>
          <a:p>
            <a:pPr algn="just"/>
            <a:r>
              <a:rPr lang="en-US" sz="2300" dirty="0" smtClean="0"/>
              <a:t>In chickens, the alleles for feather color are </a:t>
            </a:r>
            <a:r>
              <a:rPr lang="en-US" sz="2300" i="1" dirty="0" err="1" smtClean="0"/>
              <a:t>codominant</a:t>
            </a:r>
            <a:r>
              <a:rPr lang="en-US" sz="2300" dirty="0" smtClean="0"/>
              <a:t>.  If a homozygous (</a:t>
            </a:r>
            <a:r>
              <a:rPr lang="en-US" sz="2300" i="1" dirty="0" smtClean="0"/>
              <a:t>pure</a:t>
            </a:r>
            <a:r>
              <a:rPr lang="en-US" sz="2300" dirty="0" smtClean="0"/>
              <a:t>) </a:t>
            </a:r>
            <a:r>
              <a:rPr lang="en-US" sz="2300" b="1" dirty="0" smtClean="0"/>
              <a:t>black</a:t>
            </a:r>
            <a:r>
              <a:rPr lang="en-US" sz="2300" dirty="0" smtClean="0"/>
              <a:t> chicken is cross-bred with a homozygous </a:t>
            </a:r>
            <a:r>
              <a:rPr lang="en-US" sz="2300" b="1" dirty="0" smtClean="0"/>
              <a:t>white</a:t>
            </a:r>
            <a:r>
              <a:rPr lang="en-US" sz="2300" dirty="0" smtClean="0"/>
              <a:t> chicken…</a:t>
            </a:r>
          </a:p>
          <a:p>
            <a:pPr algn="just"/>
            <a:endParaRPr lang="en-US" sz="2300" dirty="0" smtClean="0"/>
          </a:p>
          <a:p>
            <a:pPr algn="just"/>
            <a:endParaRPr lang="en-US" sz="2300" dirty="0" smtClean="0"/>
          </a:p>
          <a:p>
            <a:pPr algn="just"/>
            <a:endParaRPr lang="en-US" sz="2300" dirty="0" smtClean="0"/>
          </a:p>
          <a:p>
            <a:pPr algn="just"/>
            <a:endParaRPr lang="en-US" sz="2300" dirty="0" smtClean="0"/>
          </a:p>
          <a:p>
            <a:pPr algn="just"/>
            <a:endParaRPr lang="en-US" sz="2300" dirty="0" smtClean="0"/>
          </a:p>
          <a:p>
            <a:pPr algn="just"/>
            <a:endParaRPr lang="en-US" sz="2300" dirty="0" smtClean="0"/>
          </a:p>
          <a:p>
            <a:pPr algn="just"/>
            <a:endParaRPr lang="en-US" sz="2300" dirty="0" smtClean="0"/>
          </a:p>
          <a:p>
            <a:pPr algn="just"/>
            <a:r>
              <a:rPr lang="en-US" sz="2300" dirty="0" smtClean="0"/>
              <a:t>… the result </a:t>
            </a:r>
            <a:r>
              <a:rPr lang="en-US" sz="2300" smtClean="0"/>
              <a:t>is ALL heterozygous </a:t>
            </a:r>
            <a:r>
              <a:rPr lang="en-US" sz="2300" dirty="0" smtClean="0"/>
              <a:t>(</a:t>
            </a:r>
            <a:r>
              <a:rPr lang="en-US" sz="2300" i="1" dirty="0" smtClean="0"/>
              <a:t>hybrid</a:t>
            </a:r>
            <a:r>
              <a:rPr lang="en-US" sz="2300" dirty="0" smtClean="0"/>
              <a:t>) </a:t>
            </a:r>
            <a:r>
              <a:rPr lang="en-US" sz="2300" b="1" dirty="0" smtClean="0"/>
              <a:t>black</a:t>
            </a:r>
            <a:r>
              <a:rPr lang="en-US" sz="2300" dirty="0" smtClean="0"/>
              <a:t> and </a:t>
            </a:r>
            <a:r>
              <a:rPr lang="en-US" sz="2300" b="1" dirty="0" smtClean="0"/>
              <a:t>white</a:t>
            </a:r>
            <a:r>
              <a:rPr lang="en-US" sz="2300" dirty="0" smtClean="0"/>
              <a:t> offspring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3200400" y="3429000"/>
            <a:ext cx="2895600" cy="1828800"/>
          </a:xfrm>
          <a:prstGeom prst="rect">
            <a:avLst/>
          </a:pr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endCxn id="4" idx="2"/>
          </p:cNvCxnSpPr>
          <p:nvPr/>
        </p:nvCxnSpPr>
        <p:spPr>
          <a:xfrm rot="5400000">
            <a:off x="3733800" y="4343400"/>
            <a:ext cx="1828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4" idx="1"/>
            <a:endCxn id="4" idx="3"/>
          </p:cNvCxnSpPr>
          <p:nvPr/>
        </p:nvCxnSpPr>
        <p:spPr>
          <a:xfrm rot="10800000" flipH="1">
            <a:off x="3200400" y="4343400"/>
            <a:ext cx="2895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657600" y="30480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</a:t>
            </a:r>
            <a:r>
              <a:rPr lang="en-US" baseline="30000" dirty="0" smtClean="0"/>
              <a:t>B</a:t>
            </a:r>
            <a:endParaRPr lang="en-US" baseline="30000" dirty="0"/>
          </a:p>
        </p:txBody>
      </p:sp>
      <p:sp>
        <p:nvSpPr>
          <p:cNvPr id="11" name="TextBox 10"/>
          <p:cNvSpPr txBox="1"/>
          <p:nvPr/>
        </p:nvSpPr>
        <p:spPr>
          <a:xfrm>
            <a:off x="5029200" y="30480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</a:t>
            </a:r>
            <a:r>
              <a:rPr lang="en-US" baseline="30000" dirty="0" smtClean="0"/>
              <a:t>B</a:t>
            </a:r>
            <a:endParaRPr lang="en-US" baseline="30000" dirty="0"/>
          </a:p>
        </p:txBody>
      </p:sp>
      <p:sp>
        <p:nvSpPr>
          <p:cNvPr id="12" name="TextBox 11"/>
          <p:cNvSpPr txBox="1"/>
          <p:nvPr/>
        </p:nvSpPr>
        <p:spPr>
          <a:xfrm>
            <a:off x="2590800" y="3733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</a:t>
            </a:r>
            <a:r>
              <a:rPr lang="en-US" baseline="30000" dirty="0" smtClean="0"/>
              <a:t>W</a:t>
            </a:r>
            <a:endParaRPr lang="en-US" baseline="30000" dirty="0"/>
          </a:p>
        </p:txBody>
      </p:sp>
      <p:sp>
        <p:nvSpPr>
          <p:cNvPr id="13" name="TextBox 12"/>
          <p:cNvSpPr txBox="1"/>
          <p:nvPr/>
        </p:nvSpPr>
        <p:spPr>
          <a:xfrm>
            <a:off x="2590800" y="45720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</a:t>
            </a:r>
            <a:r>
              <a:rPr lang="en-US" baseline="30000" dirty="0" smtClean="0"/>
              <a:t>W</a:t>
            </a:r>
            <a:endParaRPr lang="en-US" baseline="30000" dirty="0"/>
          </a:p>
        </p:txBody>
      </p:sp>
      <p:sp>
        <p:nvSpPr>
          <p:cNvPr id="14" name="TextBox 13"/>
          <p:cNvSpPr txBox="1"/>
          <p:nvPr/>
        </p:nvSpPr>
        <p:spPr>
          <a:xfrm>
            <a:off x="3352800" y="3733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</a:t>
            </a:r>
            <a:r>
              <a:rPr lang="en-US" baseline="30000" dirty="0" smtClean="0"/>
              <a:t>B</a:t>
            </a:r>
            <a:endParaRPr lang="en-US" baseline="30000" dirty="0"/>
          </a:p>
        </p:txBody>
      </p:sp>
      <p:sp>
        <p:nvSpPr>
          <p:cNvPr id="15" name="TextBox 14"/>
          <p:cNvSpPr txBox="1"/>
          <p:nvPr/>
        </p:nvSpPr>
        <p:spPr>
          <a:xfrm>
            <a:off x="3352800" y="45720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</a:t>
            </a:r>
            <a:r>
              <a:rPr lang="en-US" baseline="30000" dirty="0" smtClean="0"/>
              <a:t>B</a:t>
            </a:r>
            <a:endParaRPr lang="en-US" baseline="30000" dirty="0"/>
          </a:p>
        </p:txBody>
      </p:sp>
      <p:sp>
        <p:nvSpPr>
          <p:cNvPr id="16" name="TextBox 15"/>
          <p:cNvSpPr txBox="1"/>
          <p:nvPr/>
        </p:nvSpPr>
        <p:spPr>
          <a:xfrm>
            <a:off x="4724400" y="3733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</a:t>
            </a:r>
            <a:r>
              <a:rPr lang="en-US" baseline="30000" dirty="0" smtClean="0"/>
              <a:t>B</a:t>
            </a:r>
            <a:endParaRPr lang="en-US" baseline="30000" dirty="0"/>
          </a:p>
        </p:txBody>
      </p:sp>
      <p:sp>
        <p:nvSpPr>
          <p:cNvPr id="17" name="TextBox 16"/>
          <p:cNvSpPr txBox="1"/>
          <p:nvPr/>
        </p:nvSpPr>
        <p:spPr>
          <a:xfrm>
            <a:off x="4724400" y="45720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</a:t>
            </a:r>
            <a:r>
              <a:rPr lang="en-US" baseline="30000" dirty="0" smtClean="0"/>
              <a:t>B</a:t>
            </a:r>
            <a:endParaRPr lang="en-US" baseline="30000" dirty="0"/>
          </a:p>
        </p:txBody>
      </p:sp>
      <p:sp>
        <p:nvSpPr>
          <p:cNvPr id="18" name="TextBox 17"/>
          <p:cNvSpPr txBox="1"/>
          <p:nvPr/>
        </p:nvSpPr>
        <p:spPr>
          <a:xfrm>
            <a:off x="3733800" y="3733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</a:t>
            </a:r>
            <a:r>
              <a:rPr lang="en-US" baseline="30000" dirty="0" smtClean="0"/>
              <a:t>W</a:t>
            </a:r>
            <a:endParaRPr lang="en-US" baseline="30000" dirty="0"/>
          </a:p>
        </p:txBody>
      </p:sp>
      <p:sp>
        <p:nvSpPr>
          <p:cNvPr id="19" name="TextBox 18"/>
          <p:cNvSpPr txBox="1"/>
          <p:nvPr/>
        </p:nvSpPr>
        <p:spPr>
          <a:xfrm>
            <a:off x="5105400" y="3733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</a:t>
            </a:r>
            <a:r>
              <a:rPr lang="en-US" baseline="30000" dirty="0" smtClean="0"/>
              <a:t>W</a:t>
            </a:r>
            <a:endParaRPr lang="en-US" baseline="30000" dirty="0"/>
          </a:p>
        </p:txBody>
      </p:sp>
      <p:sp>
        <p:nvSpPr>
          <p:cNvPr id="20" name="TextBox 19"/>
          <p:cNvSpPr txBox="1"/>
          <p:nvPr/>
        </p:nvSpPr>
        <p:spPr>
          <a:xfrm>
            <a:off x="3733800" y="45720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</a:t>
            </a:r>
            <a:r>
              <a:rPr lang="en-US" baseline="30000" dirty="0" smtClean="0"/>
              <a:t>W</a:t>
            </a:r>
            <a:endParaRPr lang="en-US" baseline="30000" dirty="0"/>
          </a:p>
        </p:txBody>
      </p:sp>
      <p:sp>
        <p:nvSpPr>
          <p:cNvPr id="21" name="TextBox 20"/>
          <p:cNvSpPr txBox="1"/>
          <p:nvPr/>
        </p:nvSpPr>
        <p:spPr>
          <a:xfrm>
            <a:off x="5105400" y="45720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</a:t>
            </a:r>
            <a:r>
              <a:rPr lang="en-US" baseline="30000" dirty="0" smtClean="0"/>
              <a:t>W</a:t>
            </a:r>
            <a:endParaRPr lang="en-US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Codominance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178552"/>
          </a:xfrm>
        </p:spPr>
        <p:txBody>
          <a:bodyPr>
            <a:normAutofit/>
          </a:bodyPr>
          <a:lstStyle/>
          <a:p>
            <a:pPr algn="just"/>
            <a:r>
              <a:rPr lang="en-US" sz="2300" u="sng" dirty="0" smtClean="0"/>
              <a:t>Ex</a:t>
            </a:r>
            <a:r>
              <a:rPr lang="en-US" sz="2300" dirty="0" smtClean="0"/>
              <a:t> - If the F1 generation of chickens is cross-bred to produce a F2 generation…  What is the probability that the offspring will be: (</a:t>
            </a:r>
            <a:r>
              <a:rPr lang="en-US" sz="2300" i="1" dirty="0" smtClean="0"/>
              <a:t>a</a:t>
            </a:r>
            <a:r>
              <a:rPr lang="en-US" sz="2300" dirty="0" smtClean="0"/>
              <a:t>) </a:t>
            </a:r>
            <a:r>
              <a:rPr lang="en-US" sz="2300" i="1" dirty="0" smtClean="0"/>
              <a:t>homozygous black</a:t>
            </a:r>
            <a:r>
              <a:rPr lang="en-US" sz="2300" dirty="0" smtClean="0"/>
              <a:t>, (</a:t>
            </a:r>
            <a:r>
              <a:rPr lang="en-US" sz="2300" i="1" dirty="0" smtClean="0"/>
              <a:t>b</a:t>
            </a:r>
            <a:r>
              <a:rPr lang="en-US" sz="2300" dirty="0" smtClean="0"/>
              <a:t>) </a:t>
            </a:r>
            <a:r>
              <a:rPr lang="en-US" sz="2300" i="1" dirty="0" smtClean="0"/>
              <a:t>homozygous white</a:t>
            </a:r>
            <a:r>
              <a:rPr lang="en-US" sz="2300" dirty="0" smtClean="0"/>
              <a:t>, (</a:t>
            </a:r>
            <a:r>
              <a:rPr lang="en-US" sz="2300" i="1" dirty="0" smtClean="0"/>
              <a:t>c</a:t>
            </a:r>
            <a:r>
              <a:rPr lang="en-US" sz="2300" dirty="0" smtClean="0"/>
              <a:t>) </a:t>
            </a:r>
            <a:r>
              <a:rPr lang="en-US" sz="2300" i="1" dirty="0" smtClean="0"/>
              <a:t>heterozygous black and white</a:t>
            </a:r>
            <a:r>
              <a:rPr lang="en-US" sz="2300" dirty="0" smtClean="0"/>
              <a:t>?</a:t>
            </a:r>
          </a:p>
        </p:txBody>
      </p:sp>
      <p:sp>
        <p:nvSpPr>
          <p:cNvPr id="4" name="Rectangle 3"/>
          <p:cNvSpPr/>
          <p:nvPr/>
        </p:nvSpPr>
        <p:spPr>
          <a:xfrm>
            <a:off x="3200400" y="3429000"/>
            <a:ext cx="2895600" cy="1828800"/>
          </a:xfrm>
          <a:prstGeom prst="rect">
            <a:avLst/>
          </a:pr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endCxn id="4" idx="2"/>
          </p:cNvCxnSpPr>
          <p:nvPr/>
        </p:nvCxnSpPr>
        <p:spPr>
          <a:xfrm rot="5400000">
            <a:off x="3733800" y="4343400"/>
            <a:ext cx="1828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4" idx="1"/>
            <a:endCxn id="4" idx="3"/>
          </p:cNvCxnSpPr>
          <p:nvPr/>
        </p:nvCxnSpPr>
        <p:spPr>
          <a:xfrm rot="10800000" flipH="1">
            <a:off x="3200400" y="4343400"/>
            <a:ext cx="2895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657600" y="30480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</a:t>
            </a:r>
            <a:r>
              <a:rPr lang="en-US" baseline="30000" dirty="0" smtClean="0"/>
              <a:t>B</a:t>
            </a:r>
            <a:endParaRPr lang="en-US" baseline="30000" dirty="0"/>
          </a:p>
        </p:txBody>
      </p:sp>
      <p:sp>
        <p:nvSpPr>
          <p:cNvPr id="11" name="TextBox 10"/>
          <p:cNvSpPr txBox="1"/>
          <p:nvPr/>
        </p:nvSpPr>
        <p:spPr>
          <a:xfrm>
            <a:off x="5029200" y="30480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</a:t>
            </a:r>
            <a:r>
              <a:rPr lang="en-US" baseline="30000" dirty="0" smtClean="0"/>
              <a:t>W</a:t>
            </a:r>
            <a:endParaRPr lang="en-US" baseline="30000" dirty="0"/>
          </a:p>
        </p:txBody>
      </p:sp>
      <p:sp>
        <p:nvSpPr>
          <p:cNvPr id="12" name="TextBox 11"/>
          <p:cNvSpPr txBox="1"/>
          <p:nvPr/>
        </p:nvSpPr>
        <p:spPr>
          <a:xfrm>
            <a:off x="2590800" y="3733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</a:t>
            </a:r>
            <a:r>
              <a:rPr lang="en-US" baseline="30000" dirty="0" smtClean="0"/>
              <a:t>B</a:t>
            </a:r>
            <a:endParaRPr lang="en-US" baseline="30000" dirty="0"/>
          </a:p>
        </p:txBody>
      </p:sp>
      <p:sp>
        <p:nvSpPr>
          <p:cNvPr id="13" name="TextBox 12"/>
          <p:cNvSpPr txBox="1"/>
          <p:nvPr/>
        </p:nvSpPr>
        <p:spPr>
          <a:xfrm>
            <a:off x="2590800" y="45720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</a:t>
            </a:r>
            <a:r>
              <a:rPr lang="en-US" baseline="30000" dirty="0" smtClean="0"/>
              <a:t>W</a:t>
            </a:r>
            <a:endParaRPr lang="en-US" baseline="30000" dirty="0"/>
          </a:p>
        </p:txBody>
      </p:sp>
      <p:sp>
        <p:nvSpPr>
          <p:cNvPr id="14" name="TextBox 13"/>
          <p:cNvSpPr txBox="1"/>
          <p:nvPr/>
        </p:nvSpPr>
        <p:spPr>
          <a:xfrm>
            <a:off x="3352800" y="3733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</a:t>
            </a:r>
            <a:r>
              <a:rPr lang="en-US" baseline="30000" dirty="0" smtClean="0"/>
              <a:t>B</a:t>
            </a:r>
            <a:endParaRPr lang="en-US" baseline="30000" dirty="0"/>
          </a:p>
        </p:txBody>
      </p:sp>
      <p:sp>
        <p:nvSpPr>
          <p:cNvPr id="15" name="TextBox 14"/>
          <p:cNvSpPr txBox="1"/>
          <p:nvPr/>
        </p:nvSpPr>
        <p:spPr>
          <a:xfrm>
            <a:off x="3352800" y="45720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</a:t>
            </a:r>
            <a:r>
              <a:rPr lang="en-US" baseline="30000" dirty="0" smtClean="0"/>
              <a:t>B</a:t>
            </a:r>
            <a:endParaRPr lang="en-US" baseline="30000" dirty="0"/>
          </a:p>
        </p:txBody>
      </p:sp>
      <p:sp>
        <p:nvSpPr>
          <p:cNvPr id="16" name="TextBox 15"/>
          <p:cNvSpPr txBox="1"/>
          <p:nvPr/>
        </p:nvSpPr>
        <p:spPr>
          <a:xfrm>
            <a:off x="4724400" y="3733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</a:t>
            </a:r>
            <a:r>
              <a:rPr lang="en-US" baseline="30000" dirty="0" smtClean="0"/>
              <a:t>B</a:t>
            </a:r>
            <a:endParaRPr lang="en-US" baseline="30000" dirty="0"/>
          </a:p>
        </p:txBody>
      </p:sp>
      <p:sp>
        <p:nvSpPr>
          <p:cNvPr id="17" name="TextBox 16"/>
          <p:cNvSpPr txBox="1"/>
          <p:nvPr/>
        </p:nvSpPr>
        <p:spPr>
          <a:xfrm>
            <a:off x="4724400" y="45720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</a:t>
            </a:r>
            <a:r>
              <a:rPr lang="en-US" baseline="30000" dirty="0" smtClean="0"/>
              <a:t>W</a:t>
            </a:r>
            <a:endParaRPr lang="en-US" baseline="30000" dirty="0"/>
          </a:p>
        </p:txBody>
      </p:sp>
      <p:sp>
        <p:nvSpPr>
          <p:cNvPr id="18" name="TextBox 17"/>
          <p:cNvSpPr txBox="1"/>
          <p:nvPr/>
        </p:nvSpPr>
        <p:spPr>
          <a:xfrm>
            <a:off x="3733800" y="3733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</a:t>
            </a:r>
            <a:r>
              <a:rPr lang="en-US" baseline="30000" dirty="0" smtClean="0"/>
              <a:t>B</a:t>
            </a:r>
            <a:endParaRPr lang="en-US" baseline="30000" dirty="0"/>
          </a:p>
        </p:txBody>
      </p:sp>
      <p:sp>
        <p:nvSpPr>
          <p:cNvPr id="19" name="TextBox 18"/>
          <p:cNvSpPr txBox="1"/>
          <p:nvPr/>
        </p:nvSpPr>
        <p:spPr>
          <a:xfrm>
            <a:off x="5105400" y="3733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</a:t>
            </a:r>
            <a:r>
              <a:rPr lang="en-US" baseline="30000" dirty="0" smtClean="0"/>
              <a:t>W</a:t>
            </a:r>
            <a:endParaRPr lang="en-US" baseline="30000" dirty="0"/>
          </a:p>
        </p:txBody>
      </p:sp>
      <p:sp>
        <p:nvSpPr>
          <p:cNvPr id="20" name="TextBox 19"/>
          <p:cNvSpPr txBox="1"/>
          <p:nvPr/>
        </p:nvSpPr>
        <p:spPr>
          <a:xfrm>
            <a:off x="3733800" y="45720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</a:t>
            </a:r>
            <a:r>
              <a:rPr lang="en-US" baseline="30000" dirty="0" smtClean="0"/>
              <a:t>W</a:t>
            </a:r>
            <a:endParaRPr lang="en-US" baseline="30000" dirty="0"/>
          </a:p>
        </p:txBody>
      </p:sp>
      <p:sp>
        <p:nvSpPr>
          <p:cNvPr id="21" name="TextBox 20"/>
          <p:cNvSpPr txBox="1"/>
          <p:nvPr/>
        </p:nvSpPr>
        <p:spPr>
          <a:xfrm>
            <a:off x="5105400" y="45720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</a:t>
            </a:r>
            <a:r>
              <a:rPr lang="en-US" baseline="30000" dirty="0" smtClean="0"/>
              <a:t>W</a:t>
            </a:r>
            <a:endParaRPr lang="en-US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Chapter 4, Section 2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Probability &amp; Heredity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Principles of Probability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sz="2800" dirty="0" smtClean="0"/>
              <a:t>Probability</a:t>
            </a:r>
          </a:p>
          <a:p>
            <a:pPr lvl="1" algn="just"/>
            <a:r>
              <a:rPr lang="en-US" sz="2400" dirty="0" smtClean="0"/>
              <a:t>A number that describes how likely it is that an event will occur</a:t>
            </a:r>
          </a:p>
          <a:p>
            <a:pPr lvl="1" algn="just"/>
            <a:r>
              <a:rPr lang="en-US" sz="2400" dirty="0" smtClean="0"/>
              <a:t>Used to predict the outcome of certain events</a:t>
            </a:r>
          </a:p>
          <a:p>
            <a:pPr lvl="1" algn="just"/>
            <a:r>
              <a:rPr lang="en-US" sz="2400" i="1" dirty="0" smtClean="0"/>
              <a:t>For example…</a:t>
            </a:r>
          </a:p>
          <a:p>
            <a:pPr lvl="2" algn="just"/>
            <a:r>
              <a:rPr lang="en-US" dirty="0" smtClean="0"/>
              <a:t>How probable (</a:t>
            </a:r>
            <a:r>
              <a:rPr lang="en-US" i="1" dirty="0" smtClean="0"/>
              <a:t>likely</a:t>
            </a:r>
            <a:r>
              <a:rPr lang="en-US" dirty="0" smtClean="0"/>
              <a:t>) is it that an “unbiased” (</a:t>
            </a:r>
            <a:r>
              <a:rPr lang="en-US" i="1" dirty="0" smtClean="0"/>
              <a:t>fair</a:t>
            </a:r>
            <a:r>
              <a:rPr lang="en-US" dirty="0" smtClean="0"/>
              <a:t>) coin will land on heads?</a:t>
            </a:r>
          </a:p>
          <a:p>
            <a:pPr lvl="2" algn="just"/>
            <a:r>
              <a:rPr lang="en-US" i="1" u="sng" dirty="0" smtClean="0"/>
              <a:t>Answer</a:t>
            </a:r>
            <a:r>
              <a:rPr lang="en-US" dirty="0" smtClean="0"/>
              <a:t> – 1:2 , </a:t>
            </a:r>
            <a:r>
              <a:rPr lang="en-US" i="1" dirty="0" smtClean="0"/>
              <a:t>or</a:t>
            </a:r>
            <a:r>
              <a:rPr lang="en-US" dirty="0" smtClean="0"/>
              <a:t> ½ , </a:t>
            </a:r>
            <a:r>
              <a:rPr lang="en-US" i="1" dirty="0" smtClean="0"/>
              <a:t>or</a:t>
            </a:r>
            <a:r>
              <a:rPr lang="en-US" dirty="0" smtClean="0"/>
              <a:t> 50%</a:t>
            </a:r>
          </a:p>
          <a:p>
            <a:pPr lvl="2" algn="just"/>
            <a:r>
              <a:rPr lang="en-US" dirty="0" smtClean="0"/>
              <a:t>How probable is it that the same coin will land on tails?</a:t>
            </a:r>
          </a:p>
          <a:p>
            <a:pPr lvl="2" algn="just"/>
            <a:r>
              <a:rPr lang="en-US" i="1" u="sng" dirty="0" smtClean="0"/>
              <a:t>Answer</a:t>
            </a:r>
            <a:r>
              <a:rPr lang="en-US" dirty="0" smtClean="0"/>
              <a:t> - *same as previous, meaning it is equally as likely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Probability &amp; Genetics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sz="2800" dirty="0" smtClean="0"/>
              <a:t>Mendel realized that the mathematical principles of probability applied to his work</a:t>
            </a:r>
          </a:p>
          <a:p>
            <a:pPr algn="just"/>
            <a:r>
              <a:rPr lang="en-US" sz="2800" dirty="0" smtClean="0"/>
              <a:t>Recall…</a:t>
            </a:r>
          </a:p>
          <a:p>
            <a:pPr lvl="1" algn="just"/>
            <a:r>
              <a:rPr lang="en-US" sz="2400" dirty="0" smtClean="0"/>
              <a:t>For each </a:t>
            </a:r>
            <a:r>
              <a:rPr lang="en-US" sz="2400" i="1" dirty="0" smtClean="0"/>
              <a:t>F2 generation</a:t>
            </a:r>
            <a:r>
              <a:rPr lang="en-US" sz="2400" dirty="0" smtClean="0"/>
              <a:t> that resulted from his cross-pollinating, it could be said that:</a:t>
            </a:r>
          </a:p>
          <a:p>
            <a:pPr lvl="2" algn="just"/>
            <a:r>
              <a:rPr lang="en-US" sz="2200" dirty="0" smtClean="0"/>
              <a:t>The probability of producing a </a:t>
            </a:r>
            <a:r>
              <a:rPr lang="en-US" sz="2200" b="1" dirty="0" smtClean="0"/>
              <a:t>tall plant</a:t>
            </a:r>
            <a:r>
              <a:rPr lang="en-US" sz="2200" dirty="0" smtClean="0"/>
              <a:t> was ¾ </a:t>
            </a:r>
          </a:p>
          <a:p>
            <a:pPr lvl="2" algn="just"/>
            <a:r>
              <a:rPr lang="en-US" sz="2200" dirty="0" smtClean="0"/>
              <a:t>The probability of producing a </a:t>
            </a:r>
            <a:r>
              <a:rPr lang="en-US" sz="2200" b="1" dirty="0" smtClean="0"/>
              <a:t>short plant</a:t>
            </a:r>
            <a:r>
              <a:rPr lang="en-US" sz="2200" dirty="0" smtClean="0"/>
              <a:t> was ¼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Probability &amp; Genetics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err="1" smtClean="0"/>
              <a:t>Punnett</a:t>
            </a:r>
            <a:r>
              <a:rPr lang="en-US" sz="2800" dirty="0" smtClean="0"/>
              <a:t> Squares</a:t>
            </a:r>
          </a:p>
          <a:p>
            <a:pPr lvl="1" algn="just"/>
            <a:r>
              <a:rPr lang="en-US" sz="2400" dirty="0" smtClean="0"/>
              <a:t>Chart that shows all of the possible combinations of alleles that can result from a genetic cross</a:t>
            </a:r>
          </a:p>
          <a:p>
            <a:pPr lvl="1" algn="just"/>
            <a:r>
              <a:rPr lang="en-US" sz="2400" dirty="0" smtClean="0"/>
              <a:t>Used to determine the probability of any particular outcome resulting from the cross</a:t>
            </a:r>
          </a:p>
          <a:p>
            <a:pPr lvl="1" algn="just"/>
            <a:r>
              <a:rPr lang="en-US" sz="2400" dirty="0" smtClean="0"/>
              <a:t>Each </a:t>
            </a:r>
            <a:r>
              <a:rPr lang="en-US" sz="2400" dirty="0" err="1" smtClean="0"/>
              <a:t>Punnett</a:t>
            </a:r>
            <a:r>
              <a:rPr lang="en-US" sz="2400" dirty="0" smtClean="0"/>
              <a:t> Square has four possible outcomes for offspring.</a:t>
            </a:r>
          </a:p>
          <a:p>
            <a:pPr lvl="1" algn="just"/>
            <a:r>
              <a:rPr lang="en-US" sz="2400" dirty="0" smtClean="0"/>
              <a:t>The probability  is determined by the fraction of occurrences out of four possibilities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Probability &amp; Genetics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u="sng" dirty="0" smtClean="0"/>
              <a:t>Ex.1</a:t>
            </a:r>
            <a:r>
              <a:rPr lang="en-US" sz="2400" dirty="0" smtClean="0"/>
              <a:t>:  </a:t>
            </a:r>
            <a:r>
              <a:rPr lang="en-US" sz="2400" dirty="0" smtClean="0"/>
              <a:t>For guinea pigs</a:t>
            </a:r>
            <a:r>
              <a:rPr lang="en-US" sz="2400" dirty="0" smtClean="0"/>
              <a:t>… two hybrid black furred guinea pigs are crossed.  Black fur (B) is dominant, and white fur (b) is recessive.</a:t>
            </a:r>
            <a:endParaRPr lang="en-US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685800" y="36576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B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44196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b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676400" y="30480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B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71800" y="30480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b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71600" y="36576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B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2667000" y="36576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B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1752600" y="44196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b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2667000" y="44196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b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1752600" y="36576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B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71600" y="44196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B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48000" y="36576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b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48000" y="44196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b</a:t>
            </a:r>
            <a:endParaRPr lang="en-US" sz="2400" dirty="0">
              <a:solidFill>
                <a:srgbClr val="FF0000"/>
              </a:solidFill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1219200" y="3505200"/>
            <a:ext cx="2743200" cy="1524000"/>
            <a:chOff x="4648200" y="4724400"/>
            <a:chExt cx="2743200" cy="1524000"/>
          </a:xfrm>
        </p:grpSpPr>
        <p:sp>
          <p:nvSpPr>
            <p:cNvPr id="17" name="Rectangle 16"/>
            <p:cNvSpPr/>
            <p:nvPr/>
          </p:nvSpPr>
          <p:spPr>
            <a:xfrm>
              <a:off x="4648200" y="4724400"/>
              <a:ext cx="2743200" cy="152400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" name="Straight Connector 18"/>
            <p:cNvCxnSpPr>
              <a:stCxn id="17" idx="0"/>
              <a:endCxn id="17" idx="2"/>
            </p:cNvCxnSpPr>
            <p:nvPr/>
          </p:nvCxnSpPr>
          <p:spPr>
            <a:xfrm rot="16200000" flipH="1">
              <a:off x="5257800" y="5486400"/>
              <a:ext cx="1524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17" idx="1"/>
              <a:endCxn id="17" idx="3"/>
            </p:cNvCxnSpPr>
            <p:nvPr/>
          </p:nvCxnSpPr>
          <p:spPr>
            <a:xfrm rot="10800000" flipH="1">
              <a:off x="4648200" y="5486400"/>
              <a:ext cx="27432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Box 23"/>
          <p:cNvSpPr txBox="1"/>
          <p:nvPr/>
        </p:nvSpPr>
        <p:spPr>
          <a:xfrm>
            <a:off x="4419600" y="2819400"/>
            <a:ext cx="44958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arenR"/>
            </a:pPr>
            <a:r>
              <a:rPr lang="en-US" sz="2000" dirty="0" smtClean="0"/>
              <a:t>What is the probability that the offspring will be pure black?</a:t>
            </a:r>
          </a:p>
          <a:p>
            <a:pPr marL="457200" indent="-457200">
              <a:buAutoNum type="arabicParenR"/>
            </a:pPr>
            <a:endParaRPr lang="en-US" sz="2000" dirty="0" smtClean="0"/>
          </a:p>
          <a:p>
            <a:pPr marL="457200" indent="-457200">
              <a:buAutoNum type="arabicParenR"/>
            </a:pPr>
            <a:r>
              <a:rPr lang="en-US" sz="2000" dirty="0" smtClean="0"/>
              <a:t>What is the probability that the offspring will be hybrid black?</a:t>
            </a:r>
          </a:p>
          <a:p>
            <a:pPr marL="457200" indent="-457200">
              <a:buAutoNum type="arabicParenR"/>
            </a:pPr>
            <a:endParaRPr lang="en-US" sz="2000" dirty="0" smtClean="0"/>
          </a:p>
          <a:p>
            <a:pPr marL="457200" indent="-457200">
              <a:buAutoNum type="arabicParenR"/>
            </a:pPr>
            <a:r>
              <a:rPr lang="en-US" sz="2000" dirty="0" smtClean="0"/>
              <a:t>What is the probability that the offspring will be black?</a:t>
            </a:r>
          </a:p>
          <a:p>
            <a:pPr marL="457200" indent="-457200">
              <a:buAutoNum type="arabicParenR"/>
            </a:pPr>
            <a:endParaRPr lang="en-US" sz="2000" dirty="0" smtClean="0"/>
          </a:p>
          <a:p>
            <a:pPr marL="457200" indent="-457200">
              <a:buAutoNum type="arabicParenR"/>
            </a:pPr>
            <a:r>
              <a:rPr lang="en-US" sz="2000" dirty="0" smtClean="0"/>
              <a:t>What is the probability that the offspring will be pure white?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Probability &amp; Genetics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613648" cy="4572000"/>
          </a:xfrm>
        </p:spPr>
        <p:txBody>
          <a:bodyPr>
            <a:normAutofit/>
          </a:bodyPr>
          <a:lstStyle/>
          <a:p>
            <a:pPr algn="just"/>
            <a:r>
              <a:rPr lang="en-US" sz="2400" u="sng" dirty="0" smtClean="0"/>
              <a:t>Ex.2</a:t>
            </a:r>
            <a:r>
              <a:rPr lang="en-US" sz="2400" dirty="0" smtClean="0"/>
              <a:t>:  For Humans… A hybrid, brown-eyed human is crossed with a pure, blue-eyed human.  Brown eyes (B) is dominant and blue eyes (b) is recessive.</a:t>
            </a:r>
            <a:endParaRPr lang="en-US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685800" y="36576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B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44196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b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676400" y="30480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b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71800" y="30480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b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71600" y="36576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B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2667000" y="36576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B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1752600" y="44196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b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2667000" y="44196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b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1752600" y="36576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b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71600" y="44196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b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48000" y="36576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b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48000" y="44196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b</a:t>
            </a:r>
            <a:endParaRPr lang="en-US" sz="2400" dirty="0">
              <a:solidFill>
                <a:srgbClr val="FF0000"/>
              </a:solidFill>
            </a:endParaRPr>
          </a:p>
        </p:txBody>
      </p:sp>
      <p:grpSp>
        <p:nvGrpSpPr>
          <p:cNvPr id="4" name="Group 22"/>
          <p:cNvGrpSpPr/>
          <p:nvPr/>
        </p:nvGrpSpPr>
        <p:grpSpPr>
          <a:xfrm>
            <a:off x="1219200" y="3505200"/>
            <a:ext cx="2743200" cy="1524000"/>
            <a:chOff x="4648200" y="4724400"/>
            <a:chExt cx="2743200" cy="1524000"/>
          </a:xfrm>
        </p:grpSpPr>
        <p:sp>
          <p:nvSpPr>
            <p:cNvPr id="17" name="Rectangle 16"/>
            <p:cNvSpPr/>
            <p:nvPr/>
          </p:nvSpPr>
          <p:spPr>
            <a:xfrm>
              <a:off x="4648200" y="4724400"/>
              <a:ext cx="2743200" cy="152400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" name="Straight Connector 18"/>
            <p:cNvCxnSpPr>
              <a:stCxn id="17" idx="0"/>
              <a:endCxn id="17" idx="2"/>
            </p:cNvCxnSpPr>
            <p:nvPr/>
          </p:nvCxnSpPr>
          <p:spPr>
            <a:xfrm rot="16200000" flipH="1">
              <a:off x="5257800" y="5486400"/>
              <a:ext cx="1524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17" idx="1"/>
              <a:endCxn id="17" idx="3"/>
            </p:cNvCxnSpPr>
            <p:nvPr/>
          </p:nvCxnSpPr>
          <p:spPr>
            <a:xfrm rot="10800000" flipH="1">
              <a:off x="4648200" y="5486400"/>
              <a:ext cx="27432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Box 23"/>
          <p:cNvSpPr txBox="1"/>
          <p:nvPr/>
        </p:nvSpPr>
        <p:spPr>
          <a:xfrm>
            <a:off x="4800600" y="2819400"/>
            <a:ext cx="41910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arenR"/>
            </a:pPr>
            <a:r>
              <a:rPr lang="en-US" sz="2000" dirty="0" smtClean="0"/>
              <a:t>What is the probability that the offspring will be pure brown-eyed?</a:t>
            </a:r>
          </a:p>
          <a:p>
            <a:pPr marL="457200" indent="-457200">
              <a:buAutoNum type="arabicParenR"/>
            </a:pPr>
            <a:endParaRPr lang="en-US" sz="800" dirty="0" smtClean="0"/>
          </a:p>
          <a:p>
            <a:pPr marL="457200" indent="-457200">
              <a:buAutoNum type="arabicParenR"/>
            </a:pPr>
            <a:r>
              <a:rPr lang="en-US" sz="2000" dirty="0" smtClean="0"/>
              <a:t>What is the probability that the offspring will be hybrid brown-eyed?</a:t>
            </a:r>
          </a:p>
          <a:p>
            <a:pPr marL="457200" indent="-457200">
              <a:buAutoNum type="arabicParenR"/>
            </a:pPr>
            <a:endParaRPr lang="en-US" sz="800" dirty="0" smtClean="0"/>
          </a:p>
          <a:p>
            <a:pPr marL="457200" indent="-457200">
              <a:buAutoNum type="arabicParenR"/>
            </a:pPr>
            <a:r>
              <a:rPr lang="en-US" sz="2000" dirty="0" smtClean="0"/>
              <a:t>What is the probability that the offspring will be brown-eyed?</a:t>
            </a:r>
          </a:p>
          <a:p>
            <a:pPr marL="457200" indent="-457200">
              <a:buAutoNum type="arabicParenR"/>
            </a:pPr>
            <a:endParaRPr lang="en-US" sz="800" dirty="0" smtClean="0"/>
          </a:p>
          <a:p>
            <a:pPr marL="457200" indent="-457200">
              <a:buAutoNum type="arabicParenR"/>
            </a:pPr>
            <a:r>
              <a:rPr lang="en-US" sz="2000" dirty="0" smtClean="0"/>
              <a:t>What is the probability that the offspring will be pure blue-eyed?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Phenotypes &amp; Genotypes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smtClean="0"/>
              <a:t>Phenotype</a:t>
            </a:r>
          </a:p>
          <a:p>
            <a:pPr lvl="1" algn="just"/>
            <a:r>
              <a:rPr lang="en-US" sz="2300" dirty="0" smtClean="0"/>
              <a:t>Physical appearance, or visible traits caused by allele combinations</a:t>
            </a:r>
          </a:p>
          <a:p>
            <a:pPr lvl="1" algn="just"/>
            <a:r>
              <a:rPr lang="en-US" sz="2300" u="sng" dirty="0" smtClean="0"/>
              <a:t>Ex</a:t>
            </a:r>
            <a:r>
              <a:rPr lang="en-US" sz="2300" dirty="0" smtClean="0"/>
              <a:t>:  </a:t>
            </a:r>
            <a:r>
              <a:rPr lang="en-US" sz="2300" i="1" dirty="0" smtClean="0"/>
              <a:t>short-stemmed, blonde-haired, straight-tailed, etc.</a:t>
            </a:r>
          </a:p>
          <a:p>
            <a:pPr algn="just"/>
            <a:r>
              <a:rPr lang="en-US" sz="2800" dirty="0" smtClean="0"/>
              <a:t>Genotype</a:t>
            </a:r>
          </a:p>
          <a:p>
            <a:pPr lvl="1" algn="just"/>
            <a:r>
              <a:rPr lang="en-US" sz="2300" dirty="0" smtClean="0"/>
              <a:t>Genetic makeup, or actual allele combinations</a:t>
            </a:r>
          </a:p>
          <a:p>
            <a:pPr lvl="1" algn="just"/>
            <a:r>
              <a:rPr lang="en-US" sz="2300" u="sng" dirty="0" smtClean="0"/>
              <a:t>Ex</a:t>
            </a:r>
            <a:r>
              <a:rPr lang="en-US" sz="2300" dirty="0" smtClean="0"/>
              <a:t>:  </a:t>
            </a:r>
            <a:r>
              <a:rPr lang="en-US" sz="2300" i="1" dirty="0" err="1" smtClean="0"/>
              <a:t>Tt</a:t>
            </a:r>
            <a:r>
              <a:rPr lang="en-US" sz="2300" i="1" dirty="0" smtClean="0"/>
              <a:t>, HH, bb, etc.</a:t>
            </a:r>
          </a:p>
          <a:p>
            <a:pPr lvl="1" algn="just"/>
            <a:endParaRPr lang="en-US" sz="23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Phenotypes &amp; Genotypes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1368552"/>
          </a:xfrm>
        </p:spPr>
        <p:txBody>
          <a:bodyPr>
            <a:normAutofit/>
          </a:bodyPr>
          <a:lstStyle/>
          <a:p>
            <a:pPr algn="just"/>
            <a:r>
              <a:rPr lang="en-US" sz="2400" u="sng" dirty="0" smtClean="0"/>
              <a:t>Ex</a:t>
            </a:r>
            <a:r>
              <a:rPr lang="en-US" sz="2400" dirty="0" smtClean="0"/>
              <a:t>:  In dogs, the allele for wire hair (</a:t>
            </a:r>
            <a:r>
              <a:rPr lang="en-US" sz="2400" i="1" dirty="0" smtClean="0"/>
              <a:t>H</a:t>
            </a:r>
            <a:r>
              <a:rPr lang="en-US" sz="2400" dirty="0" smtClean="0"/>
              <a:t>) is dominant over the allele for straight hair (</a:t>
            </a:r>
            <a:r>
              <a:rPr lang="en-US" sz="2400" i="1" dirty="0" smtClean="0"/>
              <a:t>h</a:t>
            </a:r>
            <a:r>
              <a:rPr lang="en-US" sz="2400" dirty="0" smtClean="0"/>
              <a:t>).  Identify the </a:t>
            </a:r>
            <a:r>
              <a:rPr lang="en-US" sz="2400" i="1" dirty="0" smtClean="0">
                <a:solidFill>
                  <a:srgbClr val="FF0000"/>
                </a:solidFill>
              </a:rPr>
              <a:t>phenotype</a:t>
            </a:r>
            <a:r>
              <a:rPr lang="en-US" sz="2400" dirty="0" smtClean="0"/>
              <a:t> associated with each  </a:t>
            </a:r>
            <a:r>
              <a:rPr lang="en-US" sz="2400" i="1" dirty="0" smtClean="0">
                <a:solidFill>
                  <a:srgbClr val="FF0000"/>
                </a:solidFill>
              </a:rPr>
              <a:t>genotype</a:t>
            </a:r>
            <a:r>
              <a:rPr lang="en-US" sz="2400" dirty="0" smtClean="0"/>
              <a:t> below.</a:t>
            </a:r>
          </a:p>
          <a:p>
            <a:pPr algn="just"/>
            <a:endParaRPr lang="en-US" sz="2400" dirty="0" smtClean="0"/>
          </a:p>
          <a:p>
            <a:pPr algn="just"/>
            <a:endParaRPr lang="en-US" sz="2400" dirty="0" smtClean="0"/>
          </a:p>
        </p:txBody>
      </p:sp>
      <p:sp>
        <p:nvSpPr>
          <p:cNvPr id="8" name="Rectangle 7"/>
          <p:cNvSpPr/>
          <p:nvPr/>
        </p:nvSpPr>
        <p:spPr>
          <a:xfrm>
            <a:off x="2133600" y="3276600"/>
            <a:ext cx="4724400" cy="2590800"/>
          </a:xfrm>
          <a:prstGeom prst="rect">
            <a:avLst/>
          </a:pr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2133600" y="4038600"/>
            <a:ext cx="4724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133600" y="4648200"/>
            <a:ext cx="4724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133600" y="5257800"/>
            <a:ext cx="4724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133600" y="3886200"/>
            <a:ext cx="4724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133600" y="3352800"/>
            <a:ext cx="1371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Genotype</a:t>
            </a:r>
            <a:endParaRPr lang="en-US" sz="2200" dirty="0"/>
          </a:p>
        </p:txBody>
      </p:sp>
      <p:sp>
        <p:nvSpPr>
          <p:cNvPr id="15" name="TextBox 14"/>
          <p:cNvSpPr txBox="1"/>
          <p:nvPr/>
        </p:nvSpPr>
        <p:spPr>
          <a:xfrm>
            <a:off x="4419600" y="3352800"/>
            <a:ext cx="152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Phenotype</a:t>
            </a:r>
            <a:endParaRPr lang="en-US" sz="2200" dirty="0"/>
          </a:p>
        </p:txBody>
      </p:sp>
      <p:cxnSp>
        <p:nvCxnSpPr>
          <p:cNvPr id="16" name="Straight Connector 15"/>
          <p:cNvCxnSpPr/>
          <p:nvPr/>
        </p:nvCxnSpPr>
        <p:spPr>
          <a:xfrm rot="5400000">
            <a:off x="2286000" y="4572000"/>
            <a:ext cx="2590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514600" y="4114800"/>
            <a:ext cx="685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i="1" dirty="0" smtClean="0"/>
              <a:t>HH</a:t>
            </a:r>
            <a:endParaRPr lang="en-US" sz="2200" i="1" dirty="0"/>
          </a:p>
        </p:txBody>
      </p:sp>
      <p:sp>
        <p:nvSpPr>
          <p:cNvPr id="20" name="TextBox 19"/>
          <p:cNvSpPr txBox="1"/>
          <p:nvPr/>
        </p:nvSpPr>
        <p:spPr>
          <a:xfrm>
            <a:off x="2514600" y="4724400"/>
            <a:ext cx="685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i="1" dirty="0" err="1" smtClean="0"/>
              <a:t>Hh</a:t>
            </a:r>
            <a:endParaRPr lang="en-US" sz="2200" i="1" dirty="0"/>
          </a:p>
        </p:txBody>
      </p:sp>
      <p:sp>
        <p:nvSpPr>
          <p:cNvPr id="21" name="TextBox 20"/>
          <p:cNvSpPr txBox="1"/>
          <p:nvPr/>
        </p:nvSpPr>
        <p:spPr>
          <a:xfrm>
            <a:off x="2514600" y="5334000"/>
            <a:ext cx="685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i="1" dirty="0" err="1" smtClean="0"/>
              <a:t>hh</a:t>
            </a:r>
            <a:endParaRPr lang="en-US" sz="2200" i="1" dirty="0"/>
          </a:p>
        </p:txBody>
      </p:sp>
      <p:sp>
        <p:nvSpPr>
          <p:cNvPr id="22" name="TextBox 21"/>
          <p:cNvSpPr txBox="1"/>
          <p:nvPr/>
        </p:nvSpPr>
        <p:spPr>
          <a:xfrm>
            <a:off x="4343400" y="4114800"/>
            <a:ext cx="1828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i="1" dirty="0" smtClean="0"/>
              <a:t>Wire-haired</a:t>
            </a:r>
            <a:endParaRPr lang="en-US" sz="2200" i="1" dirty="0"/>
          </a:p>
        </p:txBody>
      </p:sp>
      <p:sp>
        <p:nvSpPr>
          <p:cNvPr id="23" name="TextBox 22"/>
          <p:cNvSpPr txBox="1"/>
          <p:nvPr/>
        </p:nvSpPr>
        <p:spPr>
          <a:xfrm>
            <a:off x="4343400" y="4724400"/>
            <a:ext cx="1828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i="1" dirty="0" smtClean="0"/>
              <a:t>Wire-haired</a:t>
            </a:r>
            <a:endParaRPr lang="en-US" sz="2200" i="1" dirty="0"/>
          </a:p>
        </p:txBody>
      </p:sp>
      <p:sp>
        <p:nvSpPr>
          <p:cNvPr id="24" name="TextBox 23"/>
          <p:cNvSpPr txBox="1"/>
          <p:nvPr/>
        </p:nvSpPr>
        <p:spPr>
          <a:xfrm>
            <a:off x="4191000" y="5334000"/>
            <a:ext cx="2133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i="1" dirty="0" smtClean="0"/>
              <a:t>straight-haired</a:t>
            </a:r>
            <a:endParaRPr lang="en-US" sz="22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815</TotalTime>
  <Words>663</Words>
  <Application>Microsoft Office PowerPoint</Application>
  <PresentationFormat>On-screen Show (4:3)</PresentationFormat>
  <Paragraphs>130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Civic</vt:lpstr>
      <vt:lpstr>Genetics: The Science of Heredity</vt:lpstr>
      <vt:lpstr>Probability &amp; Heredity</vt:lpstr>
      <vt:lpstr>Principles of Probability</vt:lpstr>
      <vt:lpstr>Probability &amp; Genetics</vt:lpstr>
      <vt:lpstr>Probability &amp; Genetics</vt:lpstr>
      <vt:lpstr>Probability &amp; Genetics</vt:lpstr>
      <vt:lpstr>Probability &amp; Genetics</vt:lpstr>
      <vt:lpstr>Phenotypes &amp; Genotypes</vt:lpstr>
      <vt:lpstr>Phenotypes &amp; Genotypes</vt:lpstr>
      <vt:lpstr>Codominance</vt:lpstr>
      <vt:lpstr>Codominance</vt:lpstr>
      <vt:lpstr>Codominance</vt:lpstr>
    </vt:vector>
  </TitlesOfParts>
  <Company>GNPS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Genetics: The Science of Heredity</dc:title>
  <dc:creator>Administrator</dc:creator>
  <cp:lastModifiedBy>administrator</cp:lastModifiedBy>
  <cp:revision>64</cp:revision>
  <dcterms:created xsi:type="dcterms:W3CDTF">2012-01-04T14:25:06Z</dcterms:created>
  <dcterms:modified xsi:type="dcterms:W3CDTF">2013-01-11T14:41:52Z</dcterms:modified>
</cp:coreProperties>
</file>